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4" r:id="rId7"/>
    <p:sldId id="262" r:id="rId8"/>
    <p:sldId id="263" r:id="rId9"/>
    <p:sldId id="258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folie ohne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Background"/>
          <p:cNvSpPr/>
          <p:nvPr/>
        </p:nvSpPr>
        <p:spPr bwMode="auto">
          <a:xfrm>
            <a:off x="0" y="0"/>
            <a:ext cx="9144000" cy="4941168"/>
          </a:xfrm>
          <a:prstGeom prst="rect">
            <a:avLst/>
          </a:prstGeom>
          <a:gradFill flip="none" rotWithShape="1">
            <a:gsLst>
              <a:gs pos="0">
                <a:srgbClr val="1F517F"/>
              </a:gs>
              <a:gs pos="100000">
                <a:srgbClr val="0E2844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de-DE" b="0" i="0" u="none" strike="noStrike" cap="none" normalizeH="0" baseline="0" smtClean="0">
              <a:ln>
                <a:noFill/>
              </a:ln>
              <a:effectLst/>
              <a:latin typeface="Verdana Ref" pitchFamily="34" charset="0"/>
            </a:endParaRPr>
          </a:p>
        </p:txBody>
      </p:sp>
      <p:sp>
        <p:nvSpPr>
          <p:cNvPr id="26" name="Shadow"/>
          <p:cNvSpPr/>
          <p:nvPr/>
        </p:nvSpPr>
        <p:spPr>
          <a:xfrm>
            <a:off x="0" y="4437112"/>
            <a:ext cx="9144000" cy="504056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100000"/>
                  <a:alpha val="32000"/>
                </a:schemeClr>
              </a:gs>
              <a:gs pos="100000">
                <a:schemeClr val="tx2">
                  <a:lumMod val="50000"/>
                  <a:alpha val="0"/>
                </a:schemeClr>
              </a:gs>
            </a:gsLst>
            <a:lin ang="16200000" scaled="1"/>
            <a:tileRect/>
          </a:gra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de-DE"/>
          </a:p>
        </p:txBody>
      </p:sp>
      <p:pic>
        <p:nvPicPr>
          <p:cNvPr id="21" name="IAAS Logo" descr="C:\Users\breiteue\Dropbox\IAAS-CloudTechnology3_Title.png" hidden="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653" y="1826652"/>
            <a:ext cx="6100699" cy="121015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Title"/>
          <p:cNvSpPr>
            <a:spLocks noGrp="1" noChangeArrowheads="1"/>
          </p:cNvSpPr>
          <p:nvPr>
            <p:ph type="ctrTitle"/>
          </p:nvPr>
        </p:nvSpPr>
        <p:spPr>
          <a:xfrm>
            <a:off x="685800" y="710952"/>
            <a:ext cx="7772400" cy="329411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en-US" sz="4000" b="0" kern="120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14000" endPos="45500" dir="5400000" sy="-100000" algn="bl" rotWithShape="0"/>
                </a:effectLst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grpSp>
        <p:nvGrpSpPr>
          <p:cNvPr id="48" name="Logo"/>
          <p:cNvGrpSpPr/>
          <p:nvPr/>
        </p:nvGrpSpPr>
        <p:grpSpPr>
          <a:xfrm>
            <a:off x="3293989" y="4136808"/>
            <a:ext cx="2928163" cy="628899"/>
            <a:chOff x="2267744" y="1756325"/>
            <a:chExt cx="5706164" cy="1225547"/>
          </a:xfrm>
        </p:grpSpPr>
        <p:pic>
          <p:nvPicPr>
            <p:cNvPr id="49" name="IAAS Logo" descr="C:\Users\breiteue\Dropbox\IAAS-CloudTechnology3_Title.png"/>
            <p:cNvPicPr>
              <a:picLocks noChangeAspect="1" noChangeArrowheads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445" t="63361"/>
            <a:stretch/>
          </p:blipFill>
          <p:spPr bwMode="auto">
            <a:xfrm>
              <a:off x="3601157" y="2686891"/>
              <a:ext cx="4020096" cy="2949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0" name="Gruppieren 49"/>
            <p:cNvGrpSpPr/>
            <p:nvPr userDrawn="1"/>
          </p:nvGrpSpPr>
          <p:grpSpPr>
            <a:xfrm>
              <a:off x="2267744" y="1756325"/>
              <a:ext cx="2425497" cy="1137560"/>
              <a:chOff x="884734" y="1329521"/>
              <a:chExt cx="8373477" cy="3927165"/>
            </a:xfr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63000">
                  <a:schemeClr val="tx2">
                    <a:lumMod val="0"/>
                    <a:lumOff val="1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5400000" scaled="1"/>
              <a:tileRect/>
            </a:gradFill>
            <a:effectLst>
              <a:glow rad="50800">
                <a:schemeClr val="bg1">
                  <a:alpha val="25000"/>
                </a:schemeClr>
              </a:glow>
            </a:effectLst>
          </p:grpSpPr>
          <p:sp>
            <p:nvSpPr>
              <p:cNvPr id="52" name="Abgerundetes Rechteck 51"/>
              <p:cNvSpPr/>
              <p:nvPr/>
            </p:nvSpPr>
            <p:spPr>
              <a:xfrm>
                <a:off x="5386948" y="1628800"/>
                <a:ext cx="288032" cy="3312368"/>
              </a:xfrm>
              <a:prstGeom prst="roundRect">
                <a:avLst>
                  <a:gd name="adj" fmla="val 3254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53" name="Gruppieren 52"/>
              <p:cNvGrpSpPr/>
              <p:nvPr/>
            </p:nvGrpSpPr>
            <p:grpSpPr>
              <a:xfrm>
                <a:off x="884734" y="1329521"/>
                <a:ext cx="1419606" cy="3927165"/>
                <a:chOff x="884734" y="1329521"/>
                <a:chExt cx="1419606" cy="3927165"/>
              </a:xfrm>
              <a:grpFill/>
            </p:grpSpPr>
            <p:sp>
              <p:nvSpPr>
                <p:cNvPr id="64" name="Abgerundetes Rechteck 63"/>
                <p:cNvSpPr/>
                <p:nvPr/>
              </p:nvSpPr>
              <p:spPr>
                <a:xfrm>
                  <a:off x="884734" y="1628800"/>
                  <a:ext cx="288032" cy="3312368"/>
                </a:xfrm>
                <a:prstGeom prst="roundRect">
                  <a:avLst>
                    <a:gd name="adj" fmla="val 3254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5" name="Abgerundetes Rechteck 64"/>
                <p:cNvSpPr/>
                <p:nvPr/>
              </p:nvSpPr>
              <p:spPr>
                <a:xfrm rot="2142121">
                  <a:off x="2016308" y="1329521"/>
                  <a:ext cx="288032" cy="3927165"/>
                </a:xfrm>
                <a:prstGeom prst="roundRect">
                  <a:avLst>
                    <a:gd name="adj" fmla="val 3254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54" name="Abgerundetes Rechteck 53"/>
              <p:cNvSpPr/>
              <p:nvPr/>
            </p:nvSpPr>
            <p:spPr>
              <a:xfrm rot="5400000">
                <a:off x="3731952" y="1044789"/>
                <a:ext cx="196730" cy="4408763"/>
              </a:xfrm>
              <a:prstGeom prst="roundRect">
                <a:avLst>
                  <a:gd name="adj" fmla="val 3254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5" name="Gleichschenkliges Dreieck 54"/>
              <p:cNvSpPr/>
              <p:nvPr/>
            </p:nvSpPr>
            <p:spPr>
              <a:xfrm rot="5400000">
                <a:off x="5723612" y="2962986"/>
                <a:ext cx="875718" cy="586653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6" name="Ellipse 55"/>
              <p:cNvSpPr/>
              <p:nvPr/>
            </p:nvSpPr>
            <p:spPr>
              <a:xfrm>
                <a:off x="1286424" y="2940306"/>
                <a:ext cx="575056" cy="57505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7" name="Ellipse 56"/>
              <p:cNvSpPr/>
              <p:nvPr/>
            </p:nvSpPr>
            <p:spPr>
              <a:xfrm>
                <a:off x="6461650" y="2931912"/>
                <a:ext cx="632562" cy="63256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58" name="Gruppieren 57"/>
              <p:cNvGrpSpPr/>
              <p:nvPr/>
            </p:nvGrpSpPr>
            <p:grpSpPr>
              <a:xfrm>
                <a:off x="3120514" y="1329521"/>
                <a:ext cx="1419606" cy="3927165"/>
                <a:chOff x="884734" y="1329521"/>
                <a:chExt cx="1419606" cy="3927165"/>
              </a:xfrm>
              <a:grpFill/>
            </p:grpSpPr>
            <p:sp>
              <p:nvSpPr>
                <p:cNvPr id="62" name="Abgerundetes Rechteck 61"/>
                <p:cNvSpPr/>
                <p:nvPr/>
              </p:nvSpPr>
              <p:spPr>
                <a:xfrm>
                  <a:off x="884734" y="1628800"/>
                  <a:ext cx="288032" cy="3312368"/>
                </a:xfrm>
                <a:prstGeom prst="roundRect">
                  <a:avLst>
                    <a:gd name="adj" fmla="val 3254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3" name="Abgerundetes Rechteck 62"/>
                <p:cNvSpPr/>
                <p:nvPr/>
              </p:nvSpPr>
              <p:spPr>
                <a:xfrm rot="2142121">
                  <a:off x="2016308" y="1329521"/>
                  <a:ext cx="288032" cy="3927165"/>
                </a:xfrm>
                <a:prstGeom prst="roundRect">
                  <a:avLst>
                    <a:gd name="adj" fmla="val 3254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59" name="Halbbogen 58"/>
              <p:cNvSpPr/>
              <p:nvPr/>
            </p:nvSpPr>
            <p:spPr>
              <a:xfrm>
                <a:off x="6648211" y="1628744"/>
                <a:ext cx="2610000" cy="2320026"/>
              </a:xfrm>
              <a:prstGeom prst="blockArc">
                <a:avLst>
                  <a:gd name="adj1" fmla="val 10800000"/>
                  <a:gd name="adj2" fmla="val 16205339"/>
                  <a:gd name="adj3" fmla="val 1138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schemeClr val="lt1"/>
                  </a:solidFill>
                </a:endParaRPr>
              </a:p>
            </p:txBody>
          </p:sp>
          <p:sp>
            <p:nvSpPr>
              <p:cNvPr id="60" name="Halbbogen 59"/>
              <p:cNvSpPr/>
              <p:nvPr/>
            </p:nvSpPr>
            <p:spPr>
              <a:xfrm flipH="1" flipV="1">
                <a:off x="4379249" y="2598221"/>
                <a:ext cx="2534680" cy="2343226"/>
              </a:xfrm>
              <a:prstGeom prst="blockArc">
                <a:avLst>
                  <a:gd name="adj1" fmla="val 10800000"/>
                  <a:gd name="adj2" fmla="val 16398920"/>
                  <a:gd name="adj3" fmla="val 11319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schemeClr val="lt1"/>
                  </a:solidFill>
                </a:endParaRPr>
              </a:p>
            </p:txBody>
          </p:sp>
          <p:sp>
            <p:nvSpPr>
              <p:cNvPr id="61" name="Rechteck 60"/>
              <p:cNvSpPr/>
              <p:nvPr/>
            </p:nvSpPr>
            <p:spPr>
              <a:xfrm>
                <a:off x="6648827" y="2776166"/>
                <a:ext cx="262800" cy="101155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51" name="Textfeld 50"/>
            <p:cNvSpPr txBox="1"/>
            <p:nvPr userDrawn="1"/>
          </p:nvSpPr>
          <p:spPr>
            <a:xfrm>
              <a:off x="4367123" y="1903820"/>
              <a:ext cx="3606785" cy="817869"/>
            </a:xfrm>
            <a:prstGeom prst="rect">
              <a:avLst/>
            </a:prstGeom>
            <a:grpFill/>
            <a:ln>
              <a:noFill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pPr lvl="0" algn="l"/>
              <a:r>
                <a:rPr lang="de-DE" sz="2600" dirty="0" smtClean="0">
                  <a:gradFill>
                    <a:gsLst>
                      <a:gs pos="0">
                        <a:schemeClr val="tx2">
                          <a:lumMod val="20000"/>
                          <a:lumOff val="80000"/>
                        </a:schemeClr>
                      </a:gs>
                      <a:gs pos="63000">
                        <a:schemeClr val="tx2">
                          <a:lumMod val="0"/>
                          <a:lumOff val="100000"/>
                        </a:schemeClr>
                      </a:gs>
                      <a:gs pos="100000">
                        <a:schemeClr val="accent3">
                          <a:tint val="15000"/>
                          <a:satMod val="350000"/>
                        </a:schemeClr>
                      </a:gs>
                    </a:gsLst>
                    <a:lin ang="5400000" scaled="1"/>
                  </a:gradFill>
                  <a:effectLst>
                    <a:glow rad="63500">
                      <a:schemeClr val="bg1">
                        <a:alpha val="17000"/>
                      </a:schemeClr>
                    </a:glow>
                  </a:effectLst>
                  <a:latin typeface="Century Gothic" pitchFamily="34" charset="0"/>
                  <a:cs typeface="Calibri" pitchFamily="34" charset="0"/>
                </a:rPr>
                <a:t>Seminar</a:t>
              </a:r>
              <a:endParaRPr lang="de-DE" sz="2600" dirty="0">
                <a:gradFill>
                  <a:gsLst>
                    <a:gs pos="0">
                      <a:schemeClr val="tx2">
                        <a:lumMod val="20000"/>
                        <a:lumOff val="80000"/>
                      </a:schemeClr>
                    </a:gs>
                    <a:gs pos="63000">
                      <a:schemeClr val="tx2">
                        <a:lumMod val="0"/>
                        <a:lumOff val="100000"/>
                      </a:schemeClr>
                    </a:gs>
                    <a:gs pos="100000">
                      <a:schemeClr val="accent3">
                        <a:tint val="15000"/>
                        <a:satMod val="350000"/>
                      </a:schemeClr>
                    </a:gs>
                  </a:gsLst>
                  <a:lin ang="5400000" scaled="1"/>
                </a:gradFill>
                <a:effectLst>
                  <a:glow rad="63500">
                    <a:schemeClr val="bg1">
                      <a:alpha val="17000"/>
                    </a:schemeClr>
                  </a:glow>
                </a:effectLst>
                <a:latin typeface="Century Gothic" pitchFamily="34" charset="0"/>
                <a:cs typeface="Calibri" pitchFamily="34" charset="0"/>
              </a:endParaRPr>
            </a:p>
          </p:txBody>
        </p:sp>
      </p:grpSp>
      <p:sp>
        <p:nvSpPr>
          <p:cNvPr id="25" name="Author"/>
          <p:cNvSpPr txBox="1">
            <a:spLocks noChangeArrowheads="1"/>
          </p:cNvSpPr>
          <p:nvPr userDrawn="1"/>
        </p:nvSpPr>
        <p:spPr bwMode="auto">
          <a:xfrm>
            <a:off x="2956881" y="5069418"/>
            <a:ext cx="3230246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800" noProof="0" dirty="0" smtClean="0">
                <a:solidFill>
                  <a:srgbClr val="000000"/>
                </a:solidFill>
                <a:latin typeface="Calibri" pitchFamily="34" charset="0"/>
              </a:rPr>
              <a:t>Your </a:t>
            </a:r>
            <a:r>
              <a:rPr lang="en-US" sz="1800" noProof="0" dirty="0" err="1" smtClean="0">
                <a:solidFill>
                  <a:srgbClr val="000000"/>
                </a:solidFill>
                <a:latin typeface="Calibri" pitchFamily="34" charset="0"/>
              </a:rPr>
              <a:t>Firstname</a:t>
            </a:r>
            <a:r>
              <a:rPr lang="en-US" sz="1800" noProof="0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sz="1800" noProof="0" dirty="0" err="1" smtClean="0">
                <a:solidFill>
                  <a:srgbClr val="000000"/>
                </a:solidFill>
                <a:latin typeface="Calibri" pitchFamily="34" charset="0"/>
              </a:rPr>
              <a:t>Lastname</a:t>
            </a:r>
            <a:endParaRPr lang="en-US" sz="1800" noProof="0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defRPr/>
            </a:pPr>
            <a:r>
              <a:rPr lang="en-US" sz="1400" noProof="0" dirty="0" err="1" smtClean="0">
                <a:solidFill>
                  <a:srgbClr val="000000"/>
                </a:solidFill>
                <a:latin typeface="Calibri" pitchFamily="34" charset="0"/>
              </a:rPr>
              <a:t>your.email@provider.com</a:t>
            </a:r>
            <a:endParaRPr lang="en-US" sz="1400" noProof="0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defRPr/>
            </a:pPr>
            <a:endParaRPr lang="en-US" sz="1400" noProof="0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defRPr/>
            </a:pPr>
            <a:endParaRPr lang="en-US" sz="1800" i="1" noProof="0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defRPr/>
            </a:pPr>
            <a:r>
              <a:rPr lang="en-US" sz="1800" i="1" noProof="0" dirty="0" smtClean="0">
                <a:solidFill>
                  <a:srgbClr val="000000"/>
                </a:solidFill>
                <a:latin typeface="Calibri" pitchFamily="34" charset="0"/>
              </a:rPr>
              <a:t>Supervisor: </a:t>
            </a:r>
            <a:r>
              <a:rPr lang="en-US" sz="1800" i="1" noProof="0" dirty="0" err="1" smtClean="0">
                <a:solidFill>
                  <a:srgbClr val="000000"/>
                </a:solidFill>
                <a:latin typeface="Calibri" pitchFamily="34" charset="0"/>
              </a:rPr>
              <a:t>Firstname</a:t>
            </a:r>
            <a:r>
              <a:rPr lang="en-US" sz="1800" i="1" baseline="0" noProof="0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sz="1800" i="1" baseline="0" noProof="0" dirty="0" err="1" smtClean="0">
                <a:solidFill>
                  <a:srgbClr val="000000"/>
                </a:solidFill>
                <a:latin typeface="Calibri" pitchFamily="34" charset="0"/>
              </a:rPr>
              <a:t>Lastname</a:t>
            </a:r>
            <a:endParaRPr lang="en-US" sz="1800" i="1" noProof="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284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1.11111E-6 3.7037E-7 L 0.0033 0.30278 " pathEditMode="relative" rAng="0" ptsTypes="AA">
                                      <p:cBhvr>
                                        <p:cTn id="6" dur="1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1513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1950"/>
                                  </p:stCondLst>
                                  <p:childTnLst>
                                    <p:animScale>
                                      <p:cBhvr>
                                        <p:cTn id="8" dur="1250" fill="hold"/>
                                        <p:tgtEl>
                                          <p:spTgt spid="21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und Inhalt erste Folie animi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pieren 22"/>
          <p:cNvGrpSpPr/>
          <p:nvPr/>
        </p:nvGrpSpPr>
        <p:grpSpPr>
          <a:xfrm>
            <a:off x="323528" y="854089"/>
            <a:ext cx="8809714" cy="45719"/>
            <a:chOff x="323528" y="854089"/>
            <a:chExt cx="8809714" cy="45719"/>
          </a:xfrm>
        </p:grpSpPr>
        <p:cxnSp>
          <p:nvCxnSpPr>
            <p:cNvPr id="21" name="Trennlinie"/>
            <p:cNvCxnSpPr/>
            <p:nvPr userDrawn="1"/>
          </p:nvCxnSpPr>
          <p:spPr>
            <a:xfrm>
              <a:off x="323528" y="874665"/>
              <a:ext cx="8563103" cy="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ransparent Deck"/>
            <p:cNvSpPr/>
            <p:nvPr userDrawn="1"/>
          </p:nvSpPr>
          <p:spPr bwMode="auto">
            <a:xfrm>
              <a:off x="3635896" y="854089"/>
              <a:ext cx="5497346" cy="4571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 Ref" pitchFamily="34" charset="0"/>
              </a:endParaRPr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4063" y="182588"/>
            <a:ext cx="8369663" cy="609600"/>
          </a:xfrm>
          <a:prstGeom prst="rect">
            <a:avLst/>
          </a:prstGeom>
        </p:spPr>
        <p:txBody>
          <a:bodyPr/>
          <a:lstStyle>
            <a:lvl1pPr>
              <a:defRPr b="1">
                <a:effectLst>
                  <a:reflection blurRad="6350" stA="8000" endPos="45500" dir="5400000" sy="-100000" algn="bl" rotWithShape="0"/>
                </a:effectLst>
                <a:latin typeface="Calibri" pitchFamily="34" charset="0"/>
              </a:defRPr>
            </a:lvl1pPr>
          </a:lstStyle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84063" y="990600"/>
            <a:ext cx="8369663" cy="55626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 marL="806450" indent="-354013">
              <a:buClr>
                <a:srgbClr val="2A3D7A"/>
              </a:buClr>
              <a:buFont typeface="Wingdings" pitchFamily="2" charset="2"/>
              <a:buChar char=""/>
              <a:defRPr>
                <a:latin typeface="Calibri" pitchFamily="34" charset="0"/>
              </a:defRPr>
            </a:lvl2pPr>
            <a:lvl3pPr>
              <a:buClr>
                <a:srgbClr val="3A54A8"/>
              </a:buClr>
              <a:defRPr>
                <a:latin typeface="Calibri" pitchFamily="34" charset="0"/>
              </a:defRPr>
            </a:lvl3pPr>
            <a:lvl4pPr>
              <a:buClr>
                <a:srgbClr val="415FBD"/>
              </a:buClr>
              <a:defRPr>
                <a:latin typeface="Calibri" pitchFamily="34" charset="0"/>
              </a:defRPr>
            </a:lvl4pPr>
            <a:lvl5pPr>
              <a:buClr>
                <a:schemeClr val="tx2">
                  <a:lumMod val="60000"/>
                  <a:lumOff val="40000"/>
                </a:schemeClr>
              </a:buClr>
              <a:defRPr>
                <a:latin typeface="Calibri" pitchFamily="34" charset="0"/>
              </a:defRPr>
            </a:lvl5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dirty="0"/>
          </a:p>
        </p:txBody>
      </p:sp>
      <p:sp>
        <p:nvSpPr>
          <p:cNvPr id="4" name="Flussdiagramm: Verzögerung 3"/>
          <p:cNvSpPr/>
          <p:nvPr/>
        </p:nvSpPr>
        <p:spPr bwMode="auto">
          <a:xfrm>
            <a:off x="-17499" y="794"/>
            <a:ext cx="440683" cy="6876000"/>
          </a:xfrm>
          <a:prstGeom prst="flowChartDelay">
            <a:avLst/>
          </a:prstGeom>
          <a:gradFill flip="none" rotWithShape="1">
            <a:gsLst>
              <a:gs pos="0">
                <a:srgbClr val="1F517F"/>
              </a:gs>
              <a:gs pos="100000">
                <a:srgbClr val="0E2844"/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de-DE" b="0" i="0" u="none" strike="noStrike" cap="none" normalizeH="0" baseline="0" smtClean="0">
              <a:ln>
                <a:noFill/>
              </a:ln>
              <a:effectLst/>
              <a:latin typeface="Verdana Ref" pitchFamily="34" charset="0"/>
            </a:endParaRPr>
          </a:p>
        </p:txBody>
      </p:sp>
      <p:grpSp>
        <p:nvGrpSpPr>
          <p:cNvPr id="24" name="Gruppieren 23"/>
          <p:cNvGrpSpPr/>
          <p:nvPr/>
        </p:nvGrpSpPr>
        <p:grpSpPr>
          <a:xfrm>
            <a:off x="80673" y="2238752"/>
            <a:ext cx="253498" cy="1888167"/>
            <a:chOff x="80673" y="2271026"/>
            <a:chExt cx="253498" cy="1888167"/>
          </a:xfrm>
        </p:grpSpPr>
        <p:grpSp>
          <p:nvGrpSpPr>
            <p:cNvPr id="5" name="Gruppieren 4"/>
            <p:cNvGrpSpPr/>
            <p:nvPr userDrawn="1"/>
          </p:nvGrpSpPr>
          <p:grpSpPr>
            <a:xfrm rot="16200000">
              <a:off x="-89855" y="3735167"/>
              <a:ext cx="594554" cy="253498"/>
              <a:chOff x="884734" y="1329521"/>
              <a:chExt cx="8373477" cy="3927165"/>
            </a:xfr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63000">
                  <a:schemeClr val="tx2">
                    <a:lumMod val="0"/>
                    <a:lumOff val="1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5400000" scaled="1"/>
              <a:tileRect/>
            </a:gradFill>
            <a:effectLst>
              <a:glow rad="38100">
                <a:schemeClr val="bg1">
                  <a:alpha val="26000"/>
                </a:schemeClr>
              </a:glow>
            </a:effectLst>
          </p:grpSpPr>
          <p:sp>
            <p:nvSpPr>
              <p:cNvPr id="6" name="Abgerundetes Rechteck 5"/>
              <p:cNvSpPr/>
              <p:nvPr/>
            </p:nvSpPr>
            <p:spPr>
              <a:xfrm>
                <a:off x="5386948" y="1628800"/>
                <a:ext cx="288032" cy="3312368"/>
              </a:xfrm>
              <a:prstGeom prst="roundRect">
                <a:avLst>
                  <a:gd name="adj" fmla="val 3254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7" name="Gruppieren 6"/>
              <p:cNvGrpSpPr/>
              <p:nvPr/>
            </p:nvGrpSpPr>
            <p:grpSpPr>
              <a:xfrm>
                <a:off x="884734" y="1329521"/>
                <a:ext cx="1419606" cy="3927165"/>
                <a:chOff x="884734" y="1329521"/>
                <a:chExt cx="1419606" cy="3927165"/>
              </a:xfrm>
              <a:grpFill/>
            </p:grpSpPr>
            <p:sp>
              <p:nvSpPr>
                <p:cNvPr id="18" name="Abgerundetes Rechteck 17"/>
                <p:cNvSpPr/>
                <p:nvPr/>
              </p:nvSpPr>
              <p:spPr>
                <a:xfrm>
                  <a:off x="884734" y="1628800"/>
                  <a:ext cx="288032" cy="3312368"/>
                </a:xfrm>
                <a:prstGeom prst="roundRect">
                  <a:avLst>
                    <a:gd name="adj" fmla="val 3254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0" algn="ctr"/>
                  <a:endParaRPr lang="de-DE"/>
                </a:p>
              </p:txBody>
            </p:sp>
            <p:sp>
              <p:nvSpPr>
                <p:cNvPr id="19" name="Abgerundetes Rechteck 18"/>
                <p:cNvSpPr/>
                <p:nvPr/>
              </p:nvSpPr>
              <p:spPr>
                <a:xfrm rot="2142121">
                  <a:off x="2016308" y="1329521"/>
                  <a:ext cx="288032" cy="3927165"/>
                </a:xfrm>
                <a:prstGeom prst="roundRect">
                  <a:avLst>
                    <a:gd name="adj" fmla="val 3254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0" algn="ctr"/>
                  <a:endParaRPr lang="de-DE"/>
                </a:p>
              </p:txBody>
            </p:sp>
          </p:grpSp>
          <p:sp>
            <p:nvSpPr>
              <p:cNvPr id="8" name="Abgerundetes Rechteck 7"/>
              <p:cNvSpPr/>
              <p:nvPr/>
            </p:nvSpPr>
            <p:spPr>
              <a:xfrm rot="5400000">
                <a:off x="3731952" y="1044789"/>
                <a:ext cx="196730" cy="4408763"/>
              </a:xfrm>
              <a:prstGeom prst="roundRect">
                <a:avLst>
                  <a:gd name="adj" fmla="val 3254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de-DE"/>
              </a:p>
            </p:txBody>
          </p:sp>
          <p:sp>
            <p:nvSpPr>
              <p:cNvPr id="9" name="Gleichschenkliges Dreieck 8"/>
              <p:cNvSpPr/>
              <p:nvPr/>
            </p:nvSpPr>
            <p:spPr>
              <a:xfrm rot="5400000">
                <a:off x="5723612" y="2962986"/>
                <a:ext cx="875718" cy="586653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de-DE"/>
              </a:p>
            </p:txBody>
          </p:sp>
          <p:sp>
            <p:nvSpPr>
              <p:cNvPr id="10" name="Ellipse 9"/>
              <p:cNvSpPr/>
              <p:nvPr/>
            </p:nvSpPr>
            <p:spPr>
              <a:xfrm>
                <a:off x="1286424" y="2940306"/>
                <a:ext cx="575056" cy="57505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de-DE"/>
              </a:p>
            </p:txBody>
          </p:sp>
          <p:sp>
            <p:nvSpPr>
              <p:cNvPr id="11" name="Ellipse 10"/>
              <p:cNvSpPr/>
              <p:nvPr/>
            </p:nvSpPr>
            <p:spPr>
              <a:xfrm>
                <a:off x="6461650" y="2931912"/>
                <a:ext cx="632562" cy="63256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12" name="Gruppieren 11"/>
              <p:cNvGrpSpPr/>
              <p:nvPr/>
            </p:nvGrpSpPr>
            <p:grpSpPr>
              <a:xfrm>
                <a:off x="3120514" y="1329521"/>
                <a:ext cx="1419606" cy="3927165"/>
                <a:chOff x="884734" y="1329521"/>
                <a:chExt cx="1419606" cy="3927165"/>
              </a:xfrm>
              <a:grpFill/>
            </p:grpSpPr>
            <p:sp>
              <p:nvSpPr>
                <p:cNvPr id="16" name="Abgerundetes Rechteck 15"/>
                <p:cNvSpPr/>
                <p:nvPr/>
              </p:nvSpPr>
              <p:spPr>
                <a:xfrm>
                  <a:off x="884734" y="1628800"/>
                  <a:ext cx="288032" cy="3312368"/>
                </a:xfrm>
                <a:prstGeom prst="roundRect">
                  <a:avLst>
                    <a:gd name="adj" fmla="val 3254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0" algn="ctr"/>
                  <a:endParaRPr lang="de-DE"/>
                </a:p>
              </p:txBody>
            </p:sp>
            <p:sp>
              <p:nvSpPr>
                <p:cNvPr id="17" name="Abgerundetes Rechteck 16"/>
                <p:cNvSpPr/>
                <p:nvPr/>
              </p:nvSpPr>
              <p:spPr>
                <a:xfrm rot="2142121">
                  <a:off x="2016308" y="1329521"/>
                  <a:ext cx="288032" cy="3927165"/>
                </a:xfrm>
                <a:prstGeom prst="roundRect">
                  <a:avLst>
                    <a:gd name="adj" fmla="val 3254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0" algn="ctr"/>
                  <a:endParaRPr lang="de-DE"/>
                </a:p>
              </p:txBody>
            </p:sp>
          </p:grpSp>
          <p:sp>
            <p:nvSpPr>
              <p:cNvPr id="13" name="Halbbogen 12"/>
              <p:cNvSpPr/>
              <p:nvPr/>
            </p:nvSpPr>
            <p:spPr>
              <a:xfrm>
                <a:off x="6648211" y="1628744"/>
                <a:ext cx="2610000" cy="2320026"/>
              </a:xfrm>
              <a:prstGeom prst="blockArc">
                <a:avLst>
                  <a:gd name="adj1" fmla="val 10800000"/>
                  <a:gd name="adj2" fmla="val 16205339"/>
                  <a:gd name="adj3" fmla="val 11384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de-DE"/>
              </a:p>
            </p:txBody>
          </p:sp>
          <p:sp>
            <p:nvSpPr>
              <p:cNvPr id="14" name="Halbbogen 13"/>
              <p:cNvSpPr/>
              <p:nvPr/>
            </p:nvSpPr>
            <p:spPr>
              <a:xfrm flipH="1" flipV="1">
                <a:off x="4379249" y="2598221"/>
                <a:ext cx="2534680" cy="2343226"/>
              </a:xfrm>
              <a:prstGeom prst="blockArc">
                <a:avLst>
                  <a:gd name="adj1" fmla="val 10800000"/>
                  <a:gd name="adj2" fmla="val 16398920"/>
                  <a:gd name="adj3" fmla="val 1131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de-DE"/>
              </a:p>
            </p:txBody>
          </p:sp>
          <p:sp>
            <p:nvSpPr>
              <p:cNvPr id="15" name="Rechteck 14"/>
              <p:cNvSpPr/>
              <p:nvPr/>
            </p:nvSpPr>
            <p:spPr>
              <a:xfrm>
                <a:off x="6648827" y="2776166"/>
                <a:ext cx="262800" cy="101155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de-DE"/>
              </a:p>
            </p:txBody>
          </p:sp>
        </p:grpSp>
        <p:sp>
          <p:nvSpPr>
            <p:cNvPr id="20" name="Textfeld 19"/>
            <p:cNvSpPr txBox="1"/>
            <p:nvPr userDrawn="1"/>
          </p:nvSpPr>
          <p:spPr>
            <a:xfrm rot="16200000">
              <a:off x="-467307" y="2844592"/>
              <a:ext cx="1329389" cy="182257"/>
            </a:xfrm>
            <a:prstGeom prst="rect">
              <a:avLst/>
            </a:prstGeom>
            <a:grpFill/>
            <a:ln>
              <a:noFill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pPr lvl="0" algn="l"/>
              <a:r>
                <a:rPr lang="de-DE" sz="1700" dirty="0" smtClean="0">
                  <a:solidFill>
                    <a:schemeClr val="bg1"/>
                  </a:solidFill>
                  <a:effectLst>
                    <a:glow rad="38100">
                      <a:schemeClr val="bg1">
                        <a:alpha val="14000"/>
                      </a:schemeClr>
                    </a:glow>
                  </a:effectLst>
                  <a:latin typeface="Century Gothic" pitchFamily="34" charset="0"/>
                  <a:cs typeface="Calibri" pitchFamily="34" charset="0"/>
                </a:rPr>
                <a:t>Seminar</a:t>
              </a:r>
              <a:endParaRPr lang="de-DE" sz="1700" dirty="0">
                <a:solidFill>
                  <a:schemeClr val="bg1"/>
                </a:solidFill>
                <a:effectLst>
                  <a:glow rad="38100">
                    <a:schemeClr val="bg1">
                      <a:alpha val="14000"/>
                    </a:schemeClr>
                  </a:glow>
                </a:effectLst>
                <a:latin typeface="Century Gothic" pitchFamily="34" charset="0"/>
                <a:cs typeface="Calibri" pitchFamily="34" charset="0"/>
              </a:endParaRPr>
            </a:p>
          </p:txBody>
        </p:sp>
      </p:grpSp>
      <p:sp>
        <p:nvSpPr>
          <p:cNvPr id="25" name="Author"/>
          <p:cNvSpPr txBox="1">
            <a:spLocks noChangeArrowheads="1"/>
          </p:cNvSpPr>
          <p:nvPr/>
        </p:nvSpPr>
        <p:spPr bwMode="auto">
          <a:xfrm>
            <a:off x="454893" y="6560259"/>
            <a:ext cx="137409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noProof="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© </a:t>
            </a:r>
            <a:r>
              <a:rPr lang="en-US" sz="1000" noProof="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Firstname</a:t>
            </a:r>
            <a:r>
              <a:rPr lang="en-US" sz="1000" noProof="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000" noProof="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Lastname</a:t>
            </a:r>
            <a:endParaRPr lang="en-US" sz="1000" noProof="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6" name="Nummer"/>
          <p:cNvSpPr txBox="1">
            <a:spLocks/>
          </p:cNvSpPr>
          <p:nvPr/>
        </p:nvSpPr>
        <p:spPr>
          <a:xfrm>
            <a:off x="8460432" y="6560259"/>
            <a:ext cx="571722" cy="246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>
              <a:defRPr sz="1000" b="1">
                <a:solidFill>
                  <a:schemeClr val="tx2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pPr lvl="0"/>
            <a:fld id="{59B21195-1425-420D-B7F8-C1B0251046B2}" type="slidenum">
              <a:rPr lang="en-US" sz="1200" smtClean="0"/>
              <a:pPr lvl="0"/>
              <a:t>‹#›</a:t>
            </a:fld>
            <a:endParaRPr lang="en-US" sz="12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>
        <p:tmplLst>
          <p:tmpl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4063" y="182588"/>
            <a:ext cx="8369663" cy="609600"/>
          </a:xfrm>
          <a:prstGeom prst="rect">
            <a:avLst/>
          </a:prstGeom>
        </p:spPr>
        <p:txBody>
          <a:bodyPr/>
          <a:lstStyle>
            <a:lvl1pPr>
              <a:defRPr b="1">
                <a:effectLst>
                  <a:reflection blurRad="6350" stA="8000" endPos="45500" dir="5400000" sy="-100000" algn="bl" rotWithShape="0"/>
                </a:effectLst>
                <a:latin typeface="Calibri" pitchFamily="34" charset="0"/>
              </a:defRPr>
            </a:lvl1pPr>
          </a:lstStyle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84063" y="990600"/>
            <a:ext cx="8369663" cy="55626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 marL="806450" indent="-354013">
              <a:buClr>
                <a:srgbClr val="2A3D7A"/>
              </a:buClr>
              <a:buFont typeface="Wingdings" pitchFamily="2" charset="2"/>
              <a:buChar char=""/>
              <a:defRPr>
                <a:latin typeface="Calibri" pitchFamily="34" charset="0"/>
              </a:defRPr>
            </a:lvl2pPr>
            <a:lvl3pPr>
              <a:buClr>
                <a:srgbClr val="3A54A8"/>
              </a:buClr>
              <a:defRPr>
                <a:latin typeface="Calibri" pitchFamily="34" charset="0"/>
              </a:defRPr>
            </a:lvl3pPr>
            <a:lvl4pPr>
              <a:buClr>
                <a:srgbClr val="415FBD"/>
              </a:buClr>
              <a:defRPr>
                <a:latin typeface="Calibri" pitchFamily="34" charset="0"/>
              </a:defRPr>
            </a:lvl4pPr>
            <a:lvl5pPr>
              <a:buClr>
                <a:schemeClr val="tx2">
                  <a:lumMod val="60000"/>
                  <a:lumOff val="40000"/>
                </a:schemeClr>
              </a:buClr>
              <a:defRPr>
                <a:latin typeface="Calibri" pitchFamily="34" charset="0"/>
              </a:defRPr>
            </a:lvl5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45526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und Inhalt ohne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4222" y="182588"/>
            <a:ext cx="8712968" cy="609600"/>
          </a:xfrm>
          <a:prstGeom prst="rect">
            <a:avLst/>
          </a:prstGeom>
        </p:spPr>
        <p:txBody>
          <a:bodyPr/>
          <a:lstStyle>
            <a:lvl1pPr>
              <a:defRPr b="1">
                <a:latin typeface="Calibri" pitchFamily="34" charset="0"/>
              </a:defRPr>
            </a:lvl1pPr>
          </a:lstStyle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cxnSp>
        <p:nvCxnSpPr>
          <p:cNvPr id="5" name="Gerade Verbindung 4"/>
          <p:cNvCxnSpPr/>
          <p:nvPr/>
        </p:nvCxnSpPr>
        <p:spPr>
          <a:xfrm>
            <a:off x="-4238" y="857288"/>
            <a:ext cx="856310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hteck 5"/>
          <p:cNvSpPr/>
          <p:nvPr/>
        </p:nvSpPr>
        <p:spPr bwMode="auto">
          <a:xfrm>
            <a:off x="3230273" y="836712"/>
            <a:ext cx="5497346" cy="45719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 Ref" pitchFamily="34" charset="0"/>
            </a:endParaRPr>
          </a:p>
        </p:txBody>
      </p:sp>
      <p:sp>
        <p:nvSpPr>
          <p:cNvPr id="7" name="Foliennummernplatzhalter 2"/>
          <p:cNvSpPr txBox="1">
            <a:spLocks/>
          </p:cNvSpPr>
          <p:nvPr/>
        </p:nvSpPr>
        <p:spPr>
          <a:xfrm>
            <a:off x="8460432" y="6560259"/>
            <a:ext cx="571722" cy="246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>
              <a:defRPr sz="1000" b="1">
                <a:solidFill>
                  <a:schemeClr val="tx2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pPr lvl="0"/>
            <a:fld id="{59B21195-1425-420D-B7F8-C1B0251046B2}" type="slidenum">
              <a:rPr lang="en-US" sz="1200" smtClean="0"/>
              <a:pPr lvl="0"/>
              <a:t>‹#›</a:t>
            </a:fld>
            <a:endParaRPr lang="en-US" sz="1200" dirty="0"/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227871" y="990600"/>
            <a:ext cx="8681436" cy="55626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 marL="806450" indent="-354013">
              <a:buClr>
                <a:srgbClr val="2A3D7A"/>
              </a:buClr>
              <a:buFont typeface="Wingdings" pitchFamily="2" charset="2"/>
              <a:buChar char=""/>
              <a:defRPr>
                <a:latin typeface="Calibri" pitchFamily="34" charset="0"/>
              </a:defRPr>
            </a:lvl2pPr>
            <a:lvl3pPr>
              <a:buClr>
                <a:srgbClr val="3A54A8"/>
              </a:buClr>
              <a:defRPr>
                <a:latin typeface="Calibri" pitchFamily="34" charset="0"/>
              </a:defRPr>
            </a:lvl3pPr>
            <a:lvl4pPr>
              <a:buClr>
                <a:srgbClr val="415FBD"/>
              </a:buClr>
              <a:defRPr>
                <a:latin typeface="Calibri" pitchFamily="34" charset="0"/>
              </a:defRPr>
            </a:lvl4pPr>
            <a:lvl5pPr>
              <a:buClr>
                <a:schemeClr val="tx2">
                  <a:lumMod val="60000"/>
                  <a:lumOff val="40000"/>
                </a:schemeClr>
              </a:buClr>
              <a:defRPr>
                <a:latin typeface="Calibri" pitchFamily="34" charset="0"/>
              </a:defRPr>
            </a:lvl5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dirty="0"/>
          </a:p>
        </p:txBody>
      </p:sp>
      <p:sp>
        <p:nvSpPr>
          <p:cNvPr id="9" name="Author"/>
          <p:cNvSpPr txBox="1">
            <a:spLocks noChangeArrowheads="1"/>
          </p:cNvSpPr>
          <p:nvPr/>
        </p:nvSpPr>
        <p:spPr bwMode="auto">
          <a:xfrm>
            <a:off x="147980" y="6550054"/>
            <a:ext cx="137409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noProof="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© </a:t>
            </a:r>
            <a:r>
              <a:rPr lang="en-US" sz="1000" noProof="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Firstname</a:t>
            </a:r>
            <a:r>
              <a:rPr lang="en-US" sz="1000" noProof="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000" noProof="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Lastname</a:t>
            </a:r>
            <a:endParaRPr lang="en-US" sz="1000" noProof="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952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9159" y="182588"/>
            <a:ext cx="8369663" cy="609600"/>
          </a:xfrm>
          <a:prstGeom prst="rect">
            <a:avLst/>
          </a:prstGeom>
        </p:spPr>
        <p:txBody>
          <a:bodyPr/>
          <a:lstStyle>
            <a:lvl1pPr>
              <a:defRPr b="1">
                <a:latin typeface="Calibri" pitchFamily="34" charset="0"/>
              </a:defRPr>
            </a:lvl1pPr>
          </a:lstStyle>
          <a:p>
            <a:r>
              <a:rPr lang="de-DE" noProof="0" smtClean="0"/>
              <a:t>Titelmasterformat durch Klicken bearbeiten</a:t>
            </a:r>
            <a:endParaRPr lang="en-US" noProof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 txBox="1">
            <a:spLocks/>
          </p:cNvSpPr>
          <p:nvPr/>
        </p:nvSpPr>
        <p:spPr>
          <a:xfrm>
            <a:off x="8460432" y="6560259"/>
            <a:ext cx="571722" cy="246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>
              <a:defRPr sz="1000" b="1">
                <a:solidFill>
                  <a:schemeClr val="tx2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pPr lvl="0"/>
            <a:fld id="{59B21195-1425-420D-B7F8-C1B0251046B2}" type="slidenum">
              <a:rPr lang="en-US" sz="1200" smtClean="0"/>
              <a:pPr lvl="0"/>
              <a:t>‹#›</a:t>
            </a:fld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animier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1F517F"/>
              </a:gs>
              <a:gs pos="100000">
                <a:srgbClr val="0E2844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de-DE" b="0" i="0" u="none" strike="noStrike" cap="none" normalizeH="0" baseline="0" smtClean="0">
              <a:ln>
                <a:noFill/>
              </a:ln>
              <a:effectLst/>
              <a:latin typeface="Verdana Ref" pitchFamily="34" charset="0"/>
            </a:endParaRPr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>
          <a:xfrm>
            <a:off x="722313" y="2571744"/>
            <a:ext cx="7772400" cy="15001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solidFill>
                  <a:schemeClr val="bg1"/>
                </a:solidFill>
                <a:effectLst>
                  <a:reflection blurRad="6350" stA="21000" endPos="45500" dir="5400000" sy="-100000" algn="bl" rotWithShape="0"/>
                </a:effectLst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9" name="Foliennummernplatzhalter 2"/>
          <p:cNvSpPr txBox="1">
            <a:spLocks/>
          </p:cNvSpPr>
          <p:nvPr/>
        </p:nvSpPr>
        <p:spPr>
          <a:xfrm>
            <a:off x="8460432" y="6560259"/>
            <a:ext cx="571722" cy="246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>
              <a:defRPr sz="1000" b="1">
                <a:solidFill>
                  <a:schemeClr val="tx2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pPr lvl="0"/>
            <a:fld id="{59B21195-1425-420D-B7F8-C1B0251046B2}" type="slidenum">
              <a:rPr lang="en-US" sz="1200" smtClean="0">
                <a:solidFill>
                  <a:schemeClr val="bg1"/>
                </a:solidFill>
              </a:rPr>
              <a:pPr lvl="0"/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7" name="Logo"/>
          <p:cNvGrpSpPr/>
          <p:nvPr/>
        </p:nvGrpSpPr>
        <p:grpSpPr>
          <a:xfrm>
            <a:off x="3258136" y="5637552"/>
            <a:ext cx="3227830" cy="691789"/>
            <a:chOff x="2267744" y="1756325"/>
            <a:chExt cx="5718301" cy="1225547"/>
          </a:xfrm>
        </p:grpSpPr>
        <p:pic>
          <p:nvPicPr>
            <p:cNvPr id="8" name="IAAS Logo" descr="C:\Users\breiteue\Dropbox\IAAS-CloudTechnology3_Title.png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445" t="63361"/>
            <a:stretch/>
          </p:blipFill>
          <p:spPr bwMode="auto">
            <a:xfrm>
              <a:off x="3601157" y="2686891"/>
              <a:ext cx="4020096" cy="2949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uppieren 9"/>
            <p:cNvGrpSpPr/>
            <p:nvPr userDrawn="1"/>
          </p:nvGrpSpPr>
          <p:grpSpPr>
            <a:xfrm>
              <a:off x="2267744" y="1756325"/>
              <a:ext cx="2425497" cy="1137560"/>
              <a:chOff x="884734" y="1329521"/>
              <a:chExt cx="8373477" cy="3927165"/>
            </a:xfr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63000">
                  <a:schemeClr val="tx2">
                    <a:lumMod val="0"/>
                    <a:lumOff val="1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5400000" scaled="1"/>
              <a:tileRect/>
            </a:gradFill>
            <a:effectLst>
              <a:glow rad="50800">
                <a:schemeClr val="bg1">
                  <a:alpha val="25000"/>
                </a:schemeClr>
              </a:glow>
            </a:effectLst>
          </p:grpSpPr>
          <p:sp>
            <p:nvSpPr>
              <p:cNvPr id="12" name="Abgerundetes Rechteck 11"/>
              <p:cNvSpPr/>
              <p:nvPr/>
            </p:nvSpPr>
            <p:spPr>
              <a:xfrm>
                <a:off x="5386948" y="1628800"/>
                <a:ext cx="288032" cy="3312368"/>
              </a:xfrm>
              <a:prstGeom prst="roundRect">
                <a:avLst>
                  <a:gd name="adj" fmla="val 3254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13" name="Gruppieren 12"/>
              <p:cNvGrpSpPr/>
              <p:nvPr/>
            </p:nvGrpSpPr>
            <p:grpSpPr>
              <a:xfrm>
                <a:off x="884734" y="1329521"/>
                <a:ext cx="1419606" cy="3927165"/>
                <a:chOff x="884734" y="1329521"/>
                <a:chExt cx="1419606" cy="3927165"/>
              </a:xfrm>
              <a:grpFill/>
            </p:grpSpPr>
            <p:sp>
              <p:nvSpPr>
                <p:cNvPr id="24" name="Abgerundetes Rechteck 23"/>
                <p:cNvSpPr/>
                <p:nvPr/>
              </p:nvSpPr>
              <p:spPr>
                <a:xfrm>
                  <a:off x="884734" y="1628800"/>
                  <a:ext cx="288032" cy="3312368"/>
                </a:xfrm>
                <a:prstGeom prst="roundRect">
                  <a:avLst>
                    <a:gd name="adj" fmla="val 3254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5" name="Abgerundetes Rechteck 24"/>
                <p:cNvSpPr/>
                <p:nvPr/>
              </p:nvSpPr>
              <p:spPr>
                <a:xfrm rot="2142121">
                  <a:off x="2016308" y="1329521"/>
                  <a:ext cx="288032" cy="3927165"/>
                </a:xfrm>
                <a:prstGeom prst="roundRect">
                  <a:avLst>
                    <a:gd name="adj" fmla="val 3254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14" name="Abgerundetes Rechteck 13"/>
              <p:cNvSpPr/>
              <p:nvPr/>
            </p:nvSpPr>
            <p:spPr>
              <a:xfrm rot="5400000">
                <a:off x="3731952" y="1044789"/>
                <a:ext cx="196730" cy="4408763"/>
              </a:xfrm>
              <a:prstGeom prst="roundRect">
                <a:avLst>
                  <a:gd name="adj" fmla="val 3254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" name="Gleichschenkliges Dreieck 14"/>
              <p:cNvSpPr/>
              <p:nvPr/>
            </p:nvSpPr>
            <p:spPr>
              <a:xfrm rot="5400000">
                <a:off x="5723612" y="2962986"/>
                <a:ext cx="875718" cy="586653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" name="Ellipse 15"/>
              <p:cNvSpPr/>
              <p:nvPr/>
            </p:nvSpPr>
            <p:spPr>
              <a:xfrm>
                <a:off x="1286424" y="2940306"/>
                <a:ext cx="575056" cy="57505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" name="Ellipse 16"/>
              <p:cNvSpPr/>
              <p:nvPr/>
            </p:nvSpPr>
            <p:spPr>
              <a:xfrm>
                <a:off x="6461650" y="2931912"/>
                <a:ext cx="632562" cy="63256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18" name="Gruppieren 17"/>
              <p:cNvGrpSpPr/>
              <p:nvPr/>
            </p:nvGrpSpPr>
            <p:grpSpPr>
              <a:xfrm>
                <a:off x="3120514" y="1329521"/>
                <a:ext cx="1419606" cy="3927165"/>
                <a:chOff x="884734" y="1329521"/>
                <a:chExt cx="1419606" cy="3927165"/>
              </a:xfrm>
              <a:grpFill/>
            </p:grpSpPr>
            <p:sp>
              <p:nvSpPr>
                <p:cNvPr id="22" name="Abgerundetes Rechteck 21"/>
                <p:cNvSpPr/>
                <p:nvPr/>
              </p:nvSpPr>
              <p:spPr>
                <a:xfrm>
                  <a:off x="884734" y="1628800"/>
                  <a:ext cx="288032" cy="3312368"/>
                </a:xfrm>
                <a:prstGeom prst="roundRect">
                  <a:avLst>
                    <a:gd name="adj" fmla="val 3254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3" name="Abgerundetes Rechteck 22"/>
                <p:cNvSpPr/>
                <p:nvPr/>
              </p:nvSpPr>
              <p:spPr>
                <a:xfrm rot="2142121">
                  <a:off x="2016308" y="1329521"/>
                  <a:ext cx="288032" cy="3927165"/>
                </a:xfrm>
                <a:prstGeom prst="roundRect">
                  <a:avLst>
                    <a:gd name="adj" fmla="val 3254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19" name="Halbbogen 18"/>
              <p:cNvSpPr/>
              <p:nvPr/>
            </p:nvSpPr>
            <p:spPr>
              <a:xfrm>
                <a:off x="6648211" y="1628744"/>
                <a:ext cx="2610000" cy="2320026"/>
              </a:xfrm>
              <a:prstGeom prst="blockArc">
                <a:avLst>
                  <a:gd name="adj1" fmla="val 10800000"/>
                  <a:gd name="adj2" fmla="val 16205339"/>
                  <a:gd name="adj3" fmla="val 1138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schemeClr val="lt1"/>
                  </a:solidFill>
                </a:endParaRPr>
              </a:p>
            </p:txBody>
          </p:sp>
          <p:sp>
            <p:nvSpPr>
              <p:cNvPr id="20" name="Halbbogen 19"/>
              <p:cNvSpPr/>
              <p:nvPr/>
            </p:nvSpPr>
            <p:spPr>
              <a:xfrm flipH="1" flipV="1">
                <a:off x="4379249" y="2598221"/>
                <a:ext cx="2534680" cy="2343226"/>
              </a:xfrm>
              <a:prstGeom prst="blockArc">
                <a:avLst>
                  <a:gd name="adj1" fmla="val 10800000"/>
                  <a:gd name="adj2" fmla="val 16398920"/>
                  <a:gd name="adj3" fmla="val 11319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schemeClr val="lt1"/>
                  </a:solidFill>
                </a:endParaRPr>
              </a:p>
            </p:txBody>
          </p:sp>
          <p:sp>
            <p:nvSpPr>
              <p:cNvPr id="21" name="Rechteck 20"/>
              <p:cNvSpPr/>
              <p:nvPr/>
            </p:nvSpPr>
            <p:spPr>
              <a:xfrm>
                <a:off x="6648827" y="2776166"/>
                <a:ext cx="262800" cy="101155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1" name="Textfeld 10"/>
            <p:cNvSpPr txBox="1"/>
            <p:nvPr userDrawn="1"/>
          </p:nvSpPr>
          <p:spPr>
            <a:xfrm>
              <a:off x="4379260" y="1882504"/>
              <a:ext cx="3606785" cy="817870"/>
            </a:xfrm>
            <a:prstGeom prst="rect">
              <a:avLst/>
            </a:prstGeom>
            <a:grpFill/>
            <a:ln>
              <a:noFill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pPr lvl="0" algn="l"/>
              <a:r>
                <a:rPr lang="de-DE" sz="2600" dirty="0" smtClean="0">
                  <a:gradFill>
                    <a:gsLst>
                      <a:gs pos="0">
                        <a:schemeClr val="tx2">
                          <a:lumMod val="20000"/>
                          <a:lumOff val="80000"/>
                        </a:schemeClr>
                      </a:gs>
                      <a:gs pos="63000">
                        <a:schemeClr val="tx2">
                          <a:lumMod val="0"/>
                          <a:lumOff val="100000"/>
                        </a:schemeClr>
                      </a:gs>
                      <a:gs pos="100000">
                        <a:schemeClr val="accent3">
                          <a:tint val="15000"/>
                          <a:satMod val="350000"/>
                        </a:schemeClr>
                      </a:gs>
                    </a:gsLst>
                    <a:lin ang="5400000" scaled="1"/>
                  </a:gradFill>
                  <a:effectLst>
                    <a:glow rad="63500">
                      <a:schemeClr val="bg1">
                        <a:alpha val="17000"/>
                      </a:schemeClr>
                    </a:glow>
                  </a:effectLst>
                  <a:latin typeface="Century Gothic" pitchFamily="34" charset="0"/>
                  <a:cs typeface="Calibri" pitchFamily="34" charset="0"/>
                </a:rPr>
                <a:t>Seminar</a:t>
              </a:r>
              <a:endParaRPr lang="de-DE" sz="2600" dirty="0">
                <a:gradFill>
                  <a:gsLst>
                    <a:gs pos="0">
                      <a:schemeClr val="tx2">
                        <a:lumMod val="20000"/>
                        <a:lumOff val="80000"/>
                      </a:schemeClr>
                    </a:gs>
                    <a:gs pos="63000">
                      <a:schemeClr val="tx2">
                        <a:lumMod val="0"/>
                        <a:lumOff val="100000"/>
                      </a:schemeClr>
                    </a:gs>
                    <a:gs pos="100000">
                      <a:schemeClr val="accent3">
                        <a:tint val="15000"/>
                        <a:satMod val="350000"/>
                      </a:schemeClr>
                    </a:gs>
                  </a:gsLst>
                  <a:lin ang="5400000" scaled="1"/>
                </a:gradFill>
                <a:effectLst>
                  <a:glow rad="63500">
                    <a:schemeClr val="bg1">
                      <a:alpha val="17000"/>
                    </a:schemeClr>
                  </a:glow>
                </a:effectLst>
                <a:latin typeface="Century Gothic" pitchFamily="34" charset="0"/>
                <a:cs typeface="Calibri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1F517F"/>
              </a:gs>
              <a:gs pos="100000">
                <a:srgbClr val="0E2844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de-DE" b="0" i="0" u="none" strike="noStrike" cap="none" normalizeH="0" baseline="0" smtClean="0">
              <a:ln>
                <a:noFill/>
              </a:ln>
              <a:effectLst/>
              <a:latin typeface="Verdana Ref" pitchFamily="34" charset="0"/>
            </a:endParaRPr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>
          <a:xfrm>
            <a:off x="722313" y="2571744"/>
            <a:ext cx="7772400" cy="15001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solidFill>
                  <a:schemeClr val="bg1"/>
                </a:solidFill>
                <a:effectLst>
                  <a:reflection blurRad="6350" stA="21000" endPos="45500" dir="5400000" sy="-100000" algn="bl" rotWithShape="0"/>
                </a:effectLst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9" name="Foliennummernplatzhalter 2"/>
          <p:cNvSpPr txBox="1">
            <a:spLocks/>
          </p:cNvSpPr>
          <p:nvPr/>
        </p:nvSpPr>
        <p:spPr>
          <a:xfrm>
            <a:off x="8460432" y="6560259"/>
            <a:ext cx="571722" cy="246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>
              <a:defRPr sz="1000" b="1">
                <a:solidFill>
                  <a:schemeClr val="tx2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pPr lvl="0"/>
            <a:fld id="{59B21195-1425-420D-B7F8-C1B0251046B2}" type="slidenum">
              <a:rPr lang="en-US" sz="1200" smtClean="0">
                <a:solidFill>
                  <a:schemeClr val="bg1"/>
                </a:solidFill>
              </a:rPr>
              <a:pPr lvl="0"/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7" name="Logo"/>
          <p:cNvGrpSpPr/>
          <p:nvPr/>
        </p:nvGrpSpPr>
        <p:grpSpPr>
          <a:xfrm>
            <a:off x="3258136" y="5637552"/>
            <a:ext cx="3227830" cy="691789"/>
            <a:chOff x="2267744" y="1756325"/>
            <a:chExt cx="5718301" cy="1225547"/>
          </a:xfrm>
        </p:grpSpPr>
        <p:pic>
          <p:nvPicPr>
            <p:cNvPr id="8" name="IAAS Logo" descr="C:\Users\breiteue\Dropbox\IAAS-CloudTechnology3_Title.png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445" t="63361"/>
            <a:stretch/>
          </p:blipFill>
          <p:spPr bwMode="auto">
            <a:xfrm>
              <a:off x="3601157" y="2686891"/>
              <a:ext cx="4020096" cy="2949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uppieren 9"/>
            <p:cNvGrpSpPr/>
            <p:nvPr userDrawn="1"/>
          </p:nvGrpSpPr>
          <p:grpSpPr>
            <a:xfrm>
              <a:off x="2267744" y="1756325"/>
              <a:ext cx="2425497" cy="1137560"/>
              <a:chOff x="884734" y="1329521"/>
              <a:chExt cx="8373477" cy="3927165"/>
            </a:xfr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63000">
                  <a:schemeClr val="tx2">
                    <a:lumMod val="0"/>
                    <a:lumOff val="1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5400000" scaled="1"/>
              <a:tileRect/>
            </a:gradFill>
            <a:effectLst>
              <a:glow rad="50800">
                <a:schemeClr val="bg1">
                  <a:alpha val="25000"/>
                </a:schemeClr>
              </a:glow>
            </a:effectLst>
          </p:grpSpPr>
          <p:sp>
            <p:nvSpPr>
              <p:cNvPr id="12" name="Abgerundetes Rechteck 11"/>
              <p:cNvSpPr/>
              <p:nvPr/>
            </p:nvSpPr>
            <p:spPr>
              <a:xfrm>
                <a:off x="5386948" y="1628800"/>
                <a:ext cx="288032" cy="3312368"/>
              </a:xfrm>
              <a:prstGeom prst="roundRect">
                <a:avLst>
                  <a:gd name="adj" fmla="val 3254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13" name="Gruppieren 12"/>
              <p:cNvGrpSpPr/>
              <p:nvPr/>
            </p:nvGrpSpPr>
            <p:grpSpPr>
              <a:xfrm>
                <a:off x="884734" y="1329521"/>
                <a:ext cx="1419606" cy="3927165"/>
                <a:chOff x="884734" y="1329521"/>
                <a:chExt cx="1419606" cy="3927165"/>
              </a:xfrm>
              <a:grpFill/>
            </p:grpSpPr>
            <p:sp>
              <p:nvSpPr>
                <p:cNvPr id="24" name="Abgerundetes Rechteck 23"/>
                <p:cNvSpPr/>
                <p:nvPr/>
              </p:nvSpPr>
              <p:spPr>
                <a:xfrm>
                  <a:off x="884734" y="1628800"/>
                  <a:ext cx="288032" cy="3312368"/>
                </a:xfrm>
                <a:prstGeom prst="roundRect">
                  <a:avLst>
                    <a:gd name="adj" fmla="val 3254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5" name="Abgerundetes Rechteck 24"/>
                <p:cNvSpPr/>
                <p:nvPr/>
              </p:nvSpPr>
              <p:spPr>
                <a:xfrm rot="2142121">
                  <a:off x="2016308" y="1329521"/>
                  <a:ext cx="288032" cy="3927165"/>
                </a:xfrm>
                <a:prstGeom prst="roundRect">
                  <a:avLst>
                    <a:gd name="adj" fmla="val 3254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14" name="Abgerundetes Rechteck 13"/>
              <p:cNvSpPr/>
              <p:nvPr/>
            </p:nvSpPr>
            <p:spPr>
              <a:xfrm rot="5400000">
                <a:off x="3731952" y="1044789"/>
                <a:ext cx="196730" cy="4408763"/>
              </a:xfrm>
              <a:prstGeom prst="roundRect">
                <a:avLst>
                  <a:gd name="adj" fmla="val 3254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" name="Gleichschenkliges Dreieck 14"/>
              <p:cNvSpPr/>
              <p:nvPr/>
            </p:nvSpPr>
            <p:spPr>
              <a:xfrm rot="5400000">
                <a:off x="5723612" y="2962986"/>
                <a:ext cx="875718" cy="586653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" name="Ellipse 15"/>
              <p:cNvSpPr/>
              <p:nvPr/>
            </p:nvSpPr>
            <p:spPr>
              <a:xfrm>
                <a:off x="1286424" y="2940306"/>
                <a:ext cx="575056" cy="57505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" name="Ellipse 16"/>
              <p:cNvSpPr/>
              <p:nvPr/>
            </p:nvSpPr>
            <p:spPr>
              <a:xfrm>
                <a:off x="6461650" y="2931912"/>
                <a:ext cx="632562" cy="63256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18" name="Gruppieren 17"/>
              <p:cNvGrpSpPr/>
              <p:nvPr/>
            </p:nvGrpSpPr>
            <p:grpSpPr>
              <a:xfrm>
                <a:off x="3120514" y="1329521"/>
                <a:ext cx="1419606" cy="3927165"/>
                <a:chOff x="884734" y="1329521"/>
                <a:chExt cx="1419606" cy="3927165"/>
              </a:xfrm>
              <a:grpFill/>
            </p:grpSpPr>
            <p:sp>
              <p:nvSpPr>
                <p:cNvPr id="22" name="Abgerundetes Rechteck 21"/>
                <p:cNvSpPr/>
                <p:nvPr/>
              </p:nvSpPr>
              <p:spPr>
                <a:xfrm>
                  <a:off x="884734" y="1628800"/>
                  <a:ext cx="288032" cy="3312368"/>
                </a:xfrm>
                <a:prstGeom prst="roundRect">
                  <a:avLst>
                    <a:gd name="adj" fmla="val 3254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3" name="Abgerundetes Rechteck 22"/>
                <p:cNvSpPr/>
                <p:nvPr/>
              </p:nvSpPr>
              <p:spPr>
                <a:xfrm rot="2142121">
                  <a:off x="2016308" y="1329521"/>
                  <a:ext cx="288032" cy="3927165"/>
                </a:xfrm>
                <a:prstGeom prst="roundRect">
                  <a:avLst>
                    <a:gd name="adj" fmla="val 3254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19" name="Halbbogen 18"/>
              <p:cNvSpPr/>
              <p:nvPr/>
            </p:nvSpPr>
            <p:spPr>
              <a:xfrm>
                <a:off x="6648211" y="1628744"/>
                <a:ext cx="2610000" cy="2320026"/>
              </a:xfrm>
              <a:prstGeom prst="blockArc">
                <a:avLst>
                  <a:gd name="adj1" fmla="val 10800000"/>
                  <a:gd name="adj2" fmla="val 16205339"/>
                  <a:gd name="adj3" fmla="val 1138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schemeClr val="lt1"/>
                  </a:solidFill>
                </a:endParaRPr>
              </a:p>
            </p:txBody>
          </p:sp>
          <p:sp>
            <p:nvSpPr>
              <p:cNvPr id="20" name="Halbbogen 19"/>
              <p:cNvSpPr/>
              <p:nvPr/>
            </p:nvSpPr>
            <p:spPr>
              <a:xfrm flipH="1" flipV="1">
                <a:off x="4379249" y="2598221"/>
                <a:ext cx="2534680" cy="2343226"/>
              </a:xfrm>
              <a:prstGeom prst="blockArc">
                <a:avLst>
                  <a:gd name="adj1" fmla="val 10800000"/>
                  <a:gd name="adj2" fmla="val 16398920"/>
                  <a:gd name="adj3" fmla="val 11319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schemeClr val="lt1"/>
                  </a:solidFill>
                </a:endParaRPr>
              </a:p>
            </p:txBody>
          </p:sp>
          <p:sp>
            <p:nvSpPr>
              <p:cNvPr id="21" name="Rechteck 20"/>
              <p:cNvSpPr/>
              <p:nvPr/>
            </p:nvSpPr>
            <p:spPr>
              <a:xfrm>
                <a:off x="6648827" y="2776166"/>
                <a:ext cx="262800" cy="101155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1" name="Textfeld 10"/>
            <p:cNvSpPr txBox="1"/>
            <p:nvPr userDrawn="1"/>
          </p:nvSpPr>
          <p:spPr>
            <a:xfrm>
              <a:off x="4379260" y="1882504"/>
              <a:ext cx="3606785" cy="817870"/>
            </a:xfrm>
            <a:prstGeom prst="rect">
              <a:avLst/>
            </a:prstGeom>
            <a:grpFill/>
            <a:ln>
              <a:noFill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pPr lvl="0" algn="l"/>
              <a:r>
                <a:rPr lang="de-DE" sz="2600" dirty="0" smtClean="0">
                  <a:gradFill>
                    <a:gsLst>
                      <a:gs pos="0">
                        <a:schemeClr val="tx2">
                          <a:lumMod val="20000"/>
                          <a:lumOff val="80000"/>
                        </a:schemeClr>
                      </a:gs>
                      <a:gs pos="63000">
                        <a:schemeClr val="tx2">
                          <a:lumMod val="0"/>
                          <a:lumOff val="100000"/>
                        </a:schemeClr>
                      </a:gs>
                      <a:gs pos="100000">
                        <a:schemeClr val="accent3">
                          <a:tint val="15000"/>
                          <a:satMod val="350000"/>
                        </a:schemeClr>
                      </a:gs>
                    </a:gsLst>
                    <a:lin ang="5400000" scaled="1"/>
                  </a:gradFill>
                  <a:effectLst>
                    <a:glow rad="63500">
                      <a:schemeClr val="bg1">
                        <a:alpha val="17000"/>
                      </a:schemeClr>
                    </a:glow>
                  </a:effectLst>
                  <a:latin typeface="Century Gothic" pitchFamily="34" charset="0"/>
                  <a:cs typeface="Calibri" pitchFamily="34" charset="0"/>
                </a:rPr>
                <a:t>Seminar</a:t>
              </a:r>
              <a:endParaRPr lang="de-DE" sz="2600" dirty="0">
                <a:gradFill>
                  <a:gsLst>
                    <a:gs pos="0">
                      <a:schemeClr val="tx2">
                        <a:lumMod val="20000"/>
                        <a:lumOff val="80000"/>
                      </a:schemeClr>
                    </a:gs>
                    <a:gs pos="63000">
                      <a:schemeClr val="tx2">
                        <a:lumMod val="0"/>
                        <a:lumOff val="100000"/>
                      </a:schemeClr>
                    </a:gs>
                    <a:gs pos="100000">
                      <a:schemeClr val="accent3">
                        <a:tint val="15000"/>
                        <a:satMod val="350000"/>
                      </a:schemeClr>
                    </a:gs>
                  </a:gsLst>
                  <a:lin ang="5400000" scaled="1"/>
                </a:gradFill>
                <a:effectLst>
                  <a:glow rad="63500">
                    <a:schemeClr val="bg1">
                      <a:alpha val="17000"/>
                    </a:schemeClr>
                  </a:glow>
                </a:effectLst>
                <a:latin typeface="Century Gothic" pitchFamily="34" charset="0"/>
                <a:cs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2655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ussdiagramm: Verzögerung 5"/>
          <p:cNvSpPr/>
          <p:nvPr userDrawn="1"/>
        </p:nvSpPr>
        <p:spPr bwMode="auto">
          <a:xfrm>
            <a:off x="-17499" y="794"/>
            <a:ext cx="440683" cy="6876000"/>
          </a:xfrm>
          <a:prstGeom prst="flowChartDelay">
            <a:avLst/>
          </a:prstGeom>
          <a:gradFill flip="none" rotWithShape="1">
            <a:gsLst>
              <a:gs pos="0">
                <a:srgbClr val="1F517F"/>
              </a:gs>
              <a:gs pos="100000">
                <a:srgbClr val="0E2844"/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de-DE" b="0" i="0" u="none" strike="noStrike" cap="none" normalizeH="0" baseline="0" smtClean="0">
              <a:ln>
                <a:noFill/>
              </a:ln>
              <a:effectLst/>
              <a:latin typeface="Verdana Ref" pitchFamily="34" charset="0"/>
            </a:endParaRPr>
          </a:p>
        </p:txBody>
      </p:sp>
      <p:cxnSp>
        <p:nvCxnSpPr>
          <p:cNvPr id="11" name="Trennlinie"/>
          <p:cNvCxnSpPr/>
          <p:nvPr/>
        </p:nvCxnSpPr>
        <p:spPr>
          <a:xfrm>
            <a:off x="323528" y="874665"/>
            <a:ext cx="856310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 hidden="1"/>
          <p:cNvSpPr/>
          <p:nvPr/>
        </p:nvSpPr>
        <p:spPr>
          <a:xfrm>
            <a:off x="-69524" y="-98538"/>
            <a:ext cx="551200" cy="7135814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de-DE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 Ref" pitchFamily="34" charset="0"/>
            </a:endParaRPr>
          </a:p>
        </p:txBody>
      </p:sp>
      <p:sp>
        <p:nvSpPr>
          <p:cNvPr id="538662" name="Author"/>
          <p:cNvSpPr txBox="1">
            <a:spLocks noChangeArrowheads="1"/>
          </p:cNvSpPr>
          <p:nvPr/>
        </p:nvSpPr>
        <p:spPr bwMode="auto">
          <a:xfrm>
            <a:off x="454893" y="6560259"/>
            <a:ext cx="137409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noProof="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© </a:t>
            </a:r>
            <a:r>
              <a:rPr lang="en-US" sz="1000" noProof="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Firstname</a:t>
            </a:r>
            <a:r>
              <a:rPr lang="en-US" sz="1000" noProof="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000" noProof="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Lastname</a:t>
            </a:r>
            <a:endParaRPr lang="en-US" sz="1000" noProof="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9" name="Old Left Space" descr="C:\Users\breiteue\Dropbox\IAAS-CloudTechnology3_Slice.jpg" hidden="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247873" y="3222120"/>
            <a:ext cx="6858000" cy="413760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ransparent Deck"/>
          <p:cNvSpPr/>
          <p:nvPr/>
        </p:nvSpPr>
        <p:spPr bwMode="auto">
          <a:xfrm>
            <a:off x="3635896" y="854089"/>
            <a:ext cx="5497346" cy="45719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 Ref" pitchFamily="34" charset="0"/>
            </a:endParaRPr>
          </a:p>
        </p:txBody>
      </p:sp>
      <p:sp>
        <p:nvSpPr>
          <p:cNvPr id="13" name="Nummer"/>
          <p:cNvSpPr txBox="1">
            <a:spLocks/>
          </p:cNvSpPr>
          <p:nvPr/>
        </p:nvSpPr>
        <p:spPr>
          <a:xfrm>
            <a:off x="8460432" y="6560259"/>
            <a:ext cx="571722" cy="246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>
              <a:defRPr sz="1000" b="1">
                <a:solidFill>
                  <a:schemeClr val="tx2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pPr lvl="0"/>
            <a:fld id="{59B21195-1425-420D-B7F8-C1B0251046B2}" type="slidenum">
              <a:rPr lang="en-US" sz="1200" smtClean="0"/>
              <a:pPr lvl="0"/>
              <a:t>‹#›</a:t>
            </a:fld>
            <a:endParaRPr lang="en-US" sz="1200" dirty="0"/>
          </a:p>
        </p:txBody>
      </p:sp>
      <p:grpSp>
        <p:nvGrpSpPr>
          <p:cNvPr id="38" name="Gruppieren 37"/>
          <p:cNvGrpSpPr/>
          <p:nvPr/>
        </p:nvGrpSpPr>
        <p:grpSpPr>
          <a:xfrm rot="16200000">
            <a:off x="-89855" y="3702893"/>
            <a:ext cx="594554" cy="253498"/>
            <a:chOff x="884734" y="1329521"/>
            <a:chExt cx="8373477" cy="3927165"/>
          </a:xfrm>
          <a:gradFill flip="none" rotWithShape="1">
            <a:gsLst>
              <a:gs pos="0">
                <a:schemeClr val="tx2">
                  <a:lumMod val="20000"/>
                  <a:lumOff val="80000"/>
                </a:schemeClr>
              </a:gs>
              <a:gs pos="63000">
                <a:schemeClr val="tx2">
                  <a:lumMod val="0"/>
                  <a:lumOff val="1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5400000" scaled="1"/>
            <a:tileRect/>
          </a:gradFill>
          <a:effectLst>
            <a:glow rad="38100">
              <a:schemeClr val="bg1">
                <a:alpha val="26000"/>
              </a:schemeClr>
            </a:glow>
          </a:effectLst>
        </p:grpSpPr>
        <p:sp>
          <p:nvSpPr>
            <p:cNvPr id="40" name="Abgerundetes Rechteck 39"/>
            <p:cNvSpPr/>
            <p:nvPr/>
          </p:nvSpPr>
          <p:spPr>
            <a:xfrm>
              <a:off x="5386948" y="1628800"/>
              <a:ext cx="288032" cy="3312368"/>
            </a:xfrm>
            <a:prstGeom prst="roundRect">
              <a:avLst>
                <a:gd name="adj" fmla="val 3254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41" name="Gruppieren 40"/>
            <p:cNvGrpSpPr/>
            <p:nvPr/>
          </p:nvGrpSpPr>
          <p:grpSpPr>
            <a:xfrm>
              <a:off x="884734" y="1329521"/>
              <a:ext cx="1419606" cy="3927165"/>
              <a:chOff x="884734" y="1329521"/>
              <a:chExt cx="1419606" cy="3927165"/>
            </a:xfrm>
            <a:grpFill/>
          </p:grpSpPr>
          <p:sp>
            <p:nvSpPr>
              <p:cNvPr id="52" name="Abgerundetes Rechteck 51"/>
              <p:cNvSpPr/>
              <p:nvPr/>
            </p:nvSpPr>
            <p:spPr>
              <a:xfrm>
                <a:off x="884734" y="1628800"/>
                <a:ext cx="288032" cy="3312368"/>
              </a:xfrm>
              <a:prstGeom prst="roundRect">
                <a:avLst>
                  <a:gd name="adj" fmla="val 3254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de-DE"/>
              </a:p>
            </p:txBody>
          </p:sp>
          <p:sp>
            <p:nvSpPr>
              <p:cNvPr id="53" name="Abgerundetes Rechteck 52"/>
              <p:cNvSpPr/>
              <p:nvPr/>
            </p:nvSpPr>
            <p:spPr>
              <a:xfrm rot="2142121">
                <a:off x="2016308" y="1329521"/>
                <a:ext cx="288032" cy="3927165"/>
              </a:xfrm>
              <a:prstGeom prst="roundRect">
                <a:avLst>
                  <a:gd name="adj" fmla="val 3254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de-DE"/>
              </a:p>
            </p:txBody>
          </p:sp>
        </p:grpSp>
        <p:sp>
          <p:nvSpPr>
            <p:cNvPr id="42" name="Abgerundetes Rechteck 41"/>
            <p:cNvSpPr/>
            <p:nvPr/>
          </p:nvSpPr>
          <p:spPr>
            <a:xfrm rot="5400000">
              <a:off x="3731952" y="1044789"/>
              <a:ext cx="196730" cy="4408763"/>
            </a:xfrm>
            <a:prstGeom prst="roundRect">
              <a:avLst>
                <a:gd name="adj" fmla="val 3254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de-DE"/>
            </a:p>
          </p:txBody>
        </p:sp>
        <p:sp>
          <p:nvSpPr>
            <p:cNvPr id="43" name="Gleichschenkliges Dreieck 42"/>
            <p:cNvSpPr/>
            <p:nvPr/>
          </p:nvSpPr>
          <p:spPr>
            <a:xfrm rot="5400000">
              <a:off x="5723612" y="2962986"/>
              <a:ext cx="875718" cy="586653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de-DE"/>
            </a:p>
          </p:txBody>
        </p:sp>
        <p:sp>
          <p:nvSpPr>
            <p:cNvPr id="44" name="Ellipse 43"/>
            <p:cNvSpPr/>
            <p:nvPr/>
          </p:nvSpPr>
          <p:spPr>
            <a:xfrm>
              <a:off x="1286424" y="2940306"/>
              <a:ext cx="575056" cy="5750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de-DE"/>
            </a:p>
          </p:txBody>
        </p:sp>
        <p:sp>
          <p:nvSpPr>
            <p:cNvPr id="45" name="Ellipse 44"/>
            <p:cNvSpPr/>
            <p:nvPr/>
          </p:nvSpPr>
          <p:spPr>
            <a:xfrm>
              <a:off x="6461650" y="2931912"/>
              <a:ext cx="632562" cy="6325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46" name="Gruppieren 45"/>
            <p:cNvGrpSpPr/>
            <p:nvPr/>
          </p:nvGrpSpPr>
          <p:grpSpPr>
            <a:xfrm>
              <a:off x="3120514" y="1329521"/>
              <a:ext cx="1419606" cy="3927165"/>
              <a:chOff x="884734" y="1329521"/>
              <a:chExt cx="1419606" cy="3927165"/>
            </a:xfrm>
            <a:grpFill/>
          </p:grpSpPr>
          <p:sp>
            <p:nvSpPr>
              <p:cNvPr id="50" name="Abgerundetes Rechteck 49"/>
              <p:cNvSpPr/>
              <p:nvPr/>
            </p:nvSpPr>
            <p:spPr>
              <a:xfrm>
                <a:off x="884734" y="1628800"/>
                <a:ext cx="288032" cy="3312368"/>
              </a:xfrm>
              <a:prstGeom prst="roundRect">
                <a:avLst>
                  <a:gd name="adj" fmla="val 3254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de-DE"/>
              </a:p>
            </p:txBody>
          </p:sp>
          <p:sp>
            <p:nvSpPr>
              <p:cNvPr id="51" name="Abgerundetes Rechteck 50"/>
              <p:cNvSpPr/>
              <p:nvPr/>
            </p:nvSpPr>
            <p:spPr>
              <a:xfrm rot="2142121">
                <a:off x="2016308" y="1329521"/>
                <a:ext cx="288032" cy="3927165"/>
              </a:xfrm>
              <a:prstGeom prst="roundRect">
                <a:avLst>
                  <a:gd name="adj" fmla="val 3254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de-DE"/>
              </a:p>
            </p:txBody>
          </p:sp>
        </p:grpSp>
        <p:sp>
          <p:nvSpPr>
            <p:cNvPr id="47" name="Halbbogen 46"/>
            <p:cNvSpPr/>
            <p:nvPr/>
          </p:nvSpPr>
          <p:spPr>
            <a:xfrm>
              <a:off x="6648211" y="1628744"/>
              <a:ext cx="2610000" cy="2320026"/>
            </a:xfrm>
            <a:prstGeom prst="blockArc">
              <a:avLst>
                <a:gd name="adj1" fmla="val 10800000"/>
                <a:gd name="adj2" fmla="val 16205339"/>
                <a:gd name="adj3" fmla="val 1138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de-DE"/>
            </a:p>
          </p:txBody>
        </p:sp>
        <p:sp>
          <p:nvSpPr>
            <p:cNvPr id="48" name="Halbbogen 47"/>
            <p:cNvSpPr/>
            <p:nvPr/>
          </p:nvSpPr>
          <p:spPr>
            <a:xfrm flipH="1" flipV="1">
              <a:off x="4379249" y="2598221"/>
              <a:ext cx="2534680" cy="2343226"/>
            </a:xfrm>
            <a:prstGeom prst="blockArc">
              <a:avLst>
                <a:gd name="adj1" fmla="val 10800000"/>
                <a:gd name="adj2" fmla="val 16398920"/>
                <a:gd name="adj3" fmla="val 1131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de-DE"/>
            </a:p>
          </p:txBody>
        </p:sp>
        <p:sp>
          <p:nvSpPr>
            <p:cNvPr id="49" name="Rechteck 48"/>
            <p:cNvSpPr/>
            <p:nvPr/>
          </p:nvSpPr>
          <p:spPr>
            <a:xfrm>
              <a:off x="6648827" y="2776166"/>
              <a:ext cx="262800" cy="10115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de-DE"/>
            </a:p>
          </p:txBody>
        </p:sp>
      </p:grpSp>
      <p:sp>
        <p:nvSpPr>
          <p:cNvPr id="39" name="Textfeld 38"/>
          <p:cNvSpPr txBox="1"/>
          <p:nvPr/>
        </p:nvSpPr>
        <p:spPr>
          <a:xfrm rot="16200000">
            <a:off x="-467307" y="2812318"/>
            <a:ext cx="1329389" cy="182257"/>
          </a:xfrm>
          <a:prstGeom prst="rect">
            <a:avLst/>
          </a:prstGeom>
          <a:grpFill/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lvl="0" algn="l"/>
            <a:r>
              <a:rPr lang="de-DE" sz="1700" dirty="0" smtClean="0">
                <a:solidFill>
                  <a:schemeClr val="bg1"/>
                </a:solidFill>
                <a:effectLst>
                  <a:glow rad="38100">
                    <a:schemeClr val="bg1">
                      <a:alpha val="14000"/>
                    </a:schemeClr>
                  </a:glow>
                </a:effectLst>
                <a:latin typeface="Century Gothic" pitchFamily="34" charset="0"/>
                <a:cs typeface="Calibri" pitchFamily="34" charset="0"/>
              </a:rPr>
              <a:t>Seminar</a:t>
            </a:r>
            <a:endParaRPr lang="de-DE" sz="1700" dirty="0">
              <a:solidFill>
                <a:schemeClr val="bg1"/>
              </a:solidFill>
              <a:effectLst>
                <a:glow rad="38100">
                  <a:schemeClr val="bg1">
                    <a:alpha val="14000"/>
                  </a:schemeClr>
                </a:glow>
              </a:effectLst>
              <a:latin typeface="Century Gothic" pitchFamily="34" charset="0"/>
              <a:cs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1" r:id="rId8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kern="1200" noProof="0" dirty="0" smtClean="0">
          <a:solidFill>
            <a:schemeClr val="tx2">
              <a:lumMod val="50000"/>
            </a:schemeClr>
          </a:solidFill>
          <a:effectLst>
            <a:reflection blurRad="6350" stA="8000" endPos="45500" dir="5400000" sy="-100000" algn="bl" rotWithShape="0"/>
          </a:effectLst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FFCC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FFCC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FFCC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FFCC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FFCC"/>
          </a:solidFill>
          <a:latin typeface="Verdana Re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FFCC"/>
          </a:solidFill>
          <a:latin typeface="Verdana Re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FFCC"/>
          </a:solidFill>
          <a:latin typeface="Verdana Re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FFCC"/>
          </a:solidFill>
          <a:latin typeface="Verdana Ref" pitchFamily="34" charset="0"/>
        </a:defRPr>
      </a:lvl9pPr>
    </p:titleStyle>
    <p:bodyStyle>
      <a:lvl1pPr marL="355600" indent="-355600" algn="l" rtl="0" eaLnBrk="1" fontAlgn="base" hangingPunct="1">
        <a:spcBef>
          <a:spcPct val="20000"/>
        </a:spcBef>
        <a:spcAft>
          <a:spcPct val="0"/>
        </a:spcAft>
        <a:buClr>
          <a:schemeClr val="tx2">
            <a:lumMod val="50000"/>
          </a:schemeClr>
        </a:buClr>
        <a:buSzPct val="75000"/>
        <a:buFont typeface="Wingdings" pitchFamily="2" charset="2"/>
        <a:buChar char="n"/>
        <a:defRPr lang="en-US" sz="2800" noProof="0" dirty="0" smtClean="0">
          <a:solidFill>
            <a:schemeClr val="tx2">
              <a:lumMod val="50000"/>
            </a:schemeClr>
          </a:solidFill>
          <a:latin typeface="Calibri" pitchFamily="34" charset="0"/>
          <a:ea typeface="+mn-ea"/>
          <a:cs typeface="+mn-cs"/>
        </a:defRPr>
      </a:lvl1pPr>
      <a:lvl2pPr marL="806450" indent="-354013" algn="l" rtl="0" eaLnBrk="1" fontAlgn="base" hangingPunct="1">
        <a:spcBef>
          <a:spcPct val="20000"/>
        </a:spcBef>
        <a:spcAft>
          <a:spcPct val="0"/>
        </a:spcAft>
        <a:buClr>
          <a:schemeClr val="tx2">
            <a:lumMod val="50000"/>
          </a:schemeClr>
        </a:buClr>
        <a:buSzPct val="75000"/>
        <a:buFont typeface="Wingdings" pitchFamily="2" charset="2"/>
        <a:buChar char="n"/>
        <a:defRPr lang="en-US" sz="2400" noProof="0" dirty="0" smtClean="0">
          <a:solidFill>
            <a:schemeClr val="tx2">
              <a:lumMod val="50000"/>
            </a:schemeClr>
          </a:solidFill>
          <a:latin typeface="Calibri" pitchFamily="34" charset="0"/>
        </a:defRPr>
      </a:lvl2pPr>
      <a:lvl3pPr marL="1166813" indent="-274638" algn="l" rtl="0" eaLnBrk="1" fontAlgn="base" hangingPunct="1">
        <a:spcBef>
          <a:spcPct val="20000"/>
        </a:spcBef>
        <a:spcAft>
          <a:spcPct val="0"/>
        </a:spcAft>
        <a:buClr>
          <a:schemeClr val="tx2">
            <a:lumMod val="50000"/>
          </a:schemeClr>
        </a:buClr>
        <a:buSzPct val="70000"/>
        <a:buFont typeface="Wingdings" pitchFamily="2" charset="2"/>
        <a:buChar char="n"/>
        <a:tabLst/>
        <a:defRPr lang="en-US" sz="2000" noProof="0" dirty="0" smtClean="0">
          <a:solidFill>
            <a:schemeClr val="tx2">
              <a:lumMod val="50000"/>
            </a:schemeClr>
          </a:solidFill>
          <a:latin typeface="Calibri" pitchFamily="34" charset="0"/>
        </a:defRPr>
      </a:lvl3pPr>
      <a:lvl4pPr marL="1612900" indent="-268288" algn="l" rtl="0" eaLnBrk="1" fontAlgn="base" hangingPunct="1">
        <a:spcBef>
          <a:spcPct val="20000"/>
        </a:spcBef>
        <a:spcAft>
          <a:spcPct val="0"/>
        </a:spcAft>
        <a:buClr>
          <a:schemeClr val="tx2">
            <a:lumMod val="50000"/>
          </a:schemeClr>
        </a:buClr>
        <a:buSzPct val="60000"/>
        <a:buFont typeface="Wingdings" pitchFamily="2" charset="2"/>
        <a:buChar char="n"/>
        <a:defRPr lang="en-US" sz="1600" noProof="0" dirty="0" smtClean="0">
          <a:solidFill>
            <a:schemeClr val="tx2">
              <a:lumMod val="50000"/>
            </a:schemeClr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>
            <a:lumMod val="50000"/>
          </a:schemeClr>
        </a:buClr>
        <a:buSzPct val="55000"/>
        <a:buFont typeface="Wingdings" pitchFamily="2" charset="2"/>
        <a:buChar char="n"/>
        <a:defRPr lang="en-US" sz="1200" noProof="0" dirty="0" smtClean="0">
          <a:solidFill>
            <a:schemeClr val="tx2">
              <a:lumMod val="50000"/>
            </a:schemeClr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12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12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12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1200">
          <a:solidFill>
            <a:srgbClr val="000000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93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</a:p>
          <a:p>
            <a:endParaRPr lang="en-US" dirty="0"/>
          </a:p>
          <a:p>
            <a:r>
              <a:rPr lang="en-US" dirty="0" smtClean="0"/>
              <a:t>Existing Approaches &amp; Comparison</a:t>
            </a:r>
          </a:p>
          <a:p>
            <a:endParaRPr lang="en-US" dirty="0"/>
          </a:p>
          <a:p>
            <a:r>
              <a:rPr lang="en-US" dirty="0" smtClean="0"/>
              <a:t>Open Issues</a:t>
            </a:r>
          </a:p>
          <a:p>
            <a:endParaRPr lang="en-US" dirty="0"/>
          </a:p>
          <a:p>
            <a:r>
              <a:rPr lang="en-US" dirty="0" smtClean="0"/>
              <a:t>Discussion &amp; Outlook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4139952" y="3933056"/>
            <a:ext cx="4104456" cy="2376264"/>
          </a:xfrm>
          <a:prstGeom prst="wedgeRoundRectCallout">
            <a:avLst>
              <a:gd name="adj1" fmla="val -43756"/>
              <a:gd name="adj2" fmla="val -7931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Remember the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main goal</a:t>
            </a:r>
            <a:r>
              <a:rPr lang="en-US" sz="2000" i="1" dirty="0">
                <a:solidFill>
                  <a:schemeClr val="tx1"/>
                </a:solidFill>
                <a:latin typeface="Calibri"/>
                <a:cs typeface="Calibri"/>
              </a:rPr>
              <a:t/>
            </a:r>
            <a:br>
              <a:rPr lang="en-US" sz="2000" i="1" dirty="0">
                <a:solidFill>
                  <a:schemeClr val="tx1"/>
                </a:solidFill>
                <a:latin typeface="Calibri"/>
                <a:cs typeface="Calibri"/>
              </a:rPr>
            </a:b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of this</a:t>
            </a:r>
            <a:r>
              <a:rPr kumimoji="0" lang="en-U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 seminar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: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/>
              <a:cs typeface="Calibri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i="1" dirty="0" smtClean="0">
                <a:solidFill>
                  <a:schemeClr val="tx1"/>
                </a:solidFill>
                <a:latin typeface="Calibri"/>
                <a:cs typeface="Calibri"/>
              </a:rPr>
              <a:t>How to do and present a systematic literature survey</a:t>
            </a:r>
          </a:p>
        </p:txBody>
      </p:sp>
    </p:spTree>
    <p:extLst>
      <p:ext uri="{BB962C8B-B14F-4D97-AF65-F5344CB8AC3E}">
        <p14:creationId xmlns:p14="http://schemas.microsoft.com/office/powerpoint/2010/main" val="325322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Example: How to utilize monitoring services to capture and analyze health and state of a Cloud application</a:t>
            </a:r>
          </a:p>
          <a:p>
            <a:endParaRPr lang="en-US" dirty="0"/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2915816" y="2996952"/>
            <a:ext cx="5544616" cy="3312368"/>
          </a:xfrm>
          <a:prstGeom prst="wedgeRoundRectCallout">
            <a:avLst>
              <a:gd name="adj1" fmla="val -43756"/>
              <a:gd name="adj2" fmla="val -7931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kumimoji="0" lang="en-US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Present the actual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problem</a:t>
            </a:r>
            <a:r>
              <a:rPr kumimoji="0" lang="en-US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 you are dealing with</a:t>
            </a:r>
          </a:p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endParaRPr lang="en-US" sz="2000" i="1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kumimoji="0" lang="en-US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Provide some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motivation</a:t>
            </a:r>
            <a:r>
              <a:rPr kumimoji="0" lang="en-US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 (e.g., real-world examples/use</a:t>
            </a:r>
            <a:r>
              <a:rPr kumimoji="0" lang="en-US" sz="20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 cases</a:t>
            </a:r>
            <a:r>
              <a:rPr kumimoji="0" lang="en-US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) to </a:t>
            </a:r>
            <a:r>
              <a:rPr lang="en-US" sz="2000" i="1" dirty="0" smtClean="0">
                <a:solidFill>
                  <a:schemeClr val="tx1"/>
                </a:solidFill>
                <a:latin typeface="Calibri"/>
                <a:cs typeface="Calibri"/>
              </a:rPr>
              <a:t>outline </a:t>
            </a:r>
            <a:r>
              <a:rPr kumimoji="0" lang="en-US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the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relevance</a:t>
            </a:r>
            <a:r>
              <a:rPr kumimoji="0" lang="en-US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 of this problem</a:t>
            </a:r>
          </a:p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endParaRPr lang="en-US" sz="2000" i="1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lang="en-US" sz="2000" i="1" dirty="0" smtClean="0">
                <a:solidFill>
                  <a:schemeClr val="tx1"/>
                </a:solidFill>
                <a:latin typeface="Calibri"/>
                <a:cs typeface="Calibri"/>
              </a:rPr>
              <a:t>Define key </a:t>
            </a:r>
            <a:r>
              <a:rPr lang="en-US" sz="2000" b="1" i="1" dirty="0" smtClean="0">
                <a:solidFill>
                  <a:schemeClr val="tx1"/>
                </a:solidFill>
                <a:latin typeface="Calibri"/>
                <a:cs typeface="Calibri"/>
              </a:rPr>
              <a:t>terms</a:t>
            </a:r>
            <a:r>
              <a:rPr lang="en-US" sz="2000" i="1" dirty="0" smtClean="0">
                <a:solidFill>
                  <a:schemeClr val="tx1"/>
                </a:solidFill>
                <a:latin typeface="Calibri"/>
                <a:cs typeface="Calibri"/>
              </a:rPr>
              <a:t> you are using to precisely set the scope and understanding of your work</a:t>
            </a:r>
            <a:endParaRPr lang="en-US" sz="2000" i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1631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Approaches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Examples: </a:t>
            </a:r>
            <a:r>
              <a:rPr lang="en-US" i="1" dirty="0" err="1" smtClean="0"/>
              <a:t>CloudWatch</a:t>
            </a:r>
            <a:r>
              <a:rPr lang="en-US" i="1" dirty="0" smtClean="0"/>
              <a:t>, </a:t>
            </a:r>
            <a:r>
              <a:rPr lang="en-US" i="1" dirty="0" err="1" smtClean="0"/>
              <a:t>AzureWatch</a:t>
            </a:r>
            <a:r>
              <a:rPr lang="en-US" i="1" dirty="0" smtClean="0"/>
              <a:t>, </a:t>
            </a:r>
            <a:r>
              <a:rPr lang="en-US" i="1" dirty="0" err="1" smtClean="0"/>
              <a:t>CloudStatus</a:t>
            </a:r>
            <a:r>
              <a:rPr lang="en-US" i="1" dirty="0" smtClean="0"/>
              <a:t>, </a:t>
            </a:r>
            <a:r>
              <a:rPr lang="en-US" i="1" dirty="0" err="1" smtClean="0"/>
              <a:t>Monitis</a:t>
            </a:r>
            <a:r>
              <a:rPr lang="en-US" i="1" dirty="0" smtClean="0"/>
              <a:t>, Aneka, …</a:t>
            </a:r>
          </a:p>
          <a:p>
            <a:endParaRPr lang="en-US" dirty="0"/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2915816" y="2996952"/>
            <a:ext cx="5544616" cy="3744416"/>
          </a:xfrm>
          <a:prstGeom prst="wedgeRoundRectCallout">
            <a:avLst>
              <a:gd name="adj1" fmla="val -41693"/>
              <a:gd name="adj2" fmla="val -735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kumimoji="0" lang="en-US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Analyze the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State of the Art </a:t>
            </a:r>
            <a:r>
              <a:rPr kumimoji="0" lang="en-US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systematically to</a:t>
            </a:r>
            <a:r>
              <a:rPr kumimoji="0" lang="en-US" sz="20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 identify and explain existing approaches</a:t>
            </a:r>
          </a:p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endParaRPr lang="en-US" sz="2000" i="1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lang="en-US" sz="2000" b="1" i="1" dirty="0" smtClean="0">
                <a:solidFill>
                  <a:schemeClr val="tx1"/>
                </a:solidFill>
                <a:latin typeface="Calibri"/>
                <a:cs typeface="Calibri"/>
              </a:rPr>
              <a:t>Explain</a:t>
            </a:r>
            <a:r>
              <a:rPr lang="en-US" sz="2000" i="1" dirty="0" smtClean="0">
                <a:solidFill>
                  <a:schemeClr val="tx1"/>
                </a:solidFill>
                <a:latin typeface="Calibri"/>
                <a:cs typeface="Calibri"/>
              </a:rPr>
              <a:t> each approach shortly</a:t>
            </a:r>
            <a:endParaRPr kumimoji="0" lang="en-US" sz="2000" i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/>
              <a:cs typeface="Calibri"/>
            </a:endParaRPr>
          </a:p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endParaRPr lang="en-US" sz="2000" i="1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lang="en-US" sz="2000" i="1" dirty="0" smtClean="0">
                <a:solidFill>
                  <a:schemeClr val="tx1"/>
                </a:solidFill>
                <a:latin typeface="Calibri"/>
                <a:cs typeface="Calibri"/>
              </a:rPr>
              <a:t>Your literature survey may include </a:t>
            </a:r>
            <a:r>
              <a:rPr lang="en-US" sz="2000" b="1" i="1" dirty="0" smtClean="0">
                <a:solidFill>
                  <a:schemeClr val="tx1"/>
                </a:solidFill>
                <a:latin typeface="Calibri"/>
                <a:cs typeface="Calibri"/>
              </a:rPr>
              <a:t>scientific papers, books, articles, blog posts</a:t>
            </a:r>
            <a:r>
              <a:rPr lang="en-US" sz="2000" i="1" dirty="0" smtClean="0">
                <a:solidFill>
                  <a:schemeClr val="tx1"/>
                </a:solidFill>
                <a:latin typeface="Calibri"/>
                <a:cs typeface="Calibri"/>
              </a:rPr>
              <a:t>, etc.</a:t>
            </a:r>
          </a:p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endParaRPr lang="en-US" sz="2000" i="1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lang="en-US" sz="2000" i="1" dirty="0" smtClean="0">
                <a:solidFill>
                  <a:schemeClr val="tx1"/>
                </a:solidFill>
                <a:latin typeface="Calibri"/>
                <a:cs typeface="Calibri"/>
              </a:rPr>
              <a:t>You should define concrete </a:t>
            </a:r>
            <a:r>
              <a:rPr lang="en-US" sz="2000" b="1" i="1" dirty="0" smtClean="0">
                <a:solidFill>
                  <a:schemeClr val="tx1"/>
                </a:solidFill>
                <a:latin typeface="Calibri"/>
                <a:cs typeface="Calibri"/>
              </a:rPr>
              <a:t>criteria</a:t>
            </a:r>
            <a:r>
              <a:rPr lang="en-US" sz="2000" i="1" dirty="0" smtClean="0">
                <a:solidFill>
                  <a:schemeClr val="tx1"/>
                </a:solidFill>
                <a:latin typeface="Calibri"/>
                <a:cs typeface="Calibri"/>
              </a:rPr>
              <a:t> on which you focus when reviewing and analyzing existing approaches</a:t>
            </a:r>
            <a:endParaRPr lang="en-US" sz="2000" i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8141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205668"/>
              </p:ext>
            </p:extLst>
          </p:nvPr>
        </p:nvGraphicFramePr>
        <p:xfrm>
          <a:off x="251520" y="1052736"/>
          <a:ext cx="6096000" cy="14833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Aspect 1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Aspect</a:t>
                      </a:r>
                      <a:r>
                        <a:rPr lang="en-US" baseline="0" dirty="0" smtClean="0">
                          <a:latin typeface="Calibri"/>
                          <a:cs typeface="Calibri"/>
                        </a:rPr>
                        <a:t> 2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…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alibri"/>
                          <a:cs typeface="Calibri"/>
                        </a:rPr>
                        <a:t>Approach A</a:t>
                      </a:r>
                      <a:endParaRPr lang="en-US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…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…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…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alibri"/>
                          <a:cs typeface="Calibri"/>
                        </a:rPr>
                        <a:t>Approach B</a:t>
                      </a:r>
                      <a:endParaRPr lang="en-US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…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…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…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alibri"/>
                          <a:cs typeface="Calibri"/>
                        </a:rPr>
                        <a:t>…</a:t>
                      </a:r>
                      <a:endParaRPr lang="en-US" b="1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…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…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…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ular Callout 4"/>
          <p:cNvSpPr/>
          <p:nvPr/>
        </p:nvSpPr>
        <p:spPr bwMode="auto">
          <a:xfrm>
            <a:off x="2915816" y="2996952"/>
            <a:ext cx="5544616" cy="3312368"/>
          </a:xfrm>
          <a:prstGeom prst="wedgeRoundRectCallout">
            <a:avLst>
              <a:gd name="adj1" fmla="val -43756"/>
              <a:gd name="adj2" fmla="val -7931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kumimoji="0" lang="en-US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Systematically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compare</a:t>
            </a:r>
            <a:r>
              <a:rPr kumimoji="0" lang="en-US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 the existing approaches you</a:t>
            </a:r>
            <a:r>
              <a:rPr kumimoji="0" lang="en-US" sz="20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 identified before</a:t>
            </a:r>
          </a:p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endParaRPr lang="en-US" sz="2000" i="1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lang="en-US" sz="2000" i="1" dirty="0" smtClean="0">
                <a:solidFill>
                  <a:schemeClr val="tx1"/>
                </a:solidFill>
                <a:latin typeface="Calibri"/>
                <a:cs typeface="Calibri"/>
              </a:rPr>
              <a:t>Explicitly define the </a:t>
            </a:r>
            <a:r>
              <a:rPr lang="en-US" sz="2000" b="1" i="1" dirty="0" smtClean="0">
                <a:solidFill>
                  <a:schemeClr val="tx1"/>
                </a:solidFill>
                <a:latin typeface="Calibri"/>
                <a:cs typeface="Calibri"/>
              </a:rPr>
              <a:t>aspects</a:t>
            </a:r>
            <a:r>
              <a:rPr lang="en-US" sz="2000" i="1" dirty="0" smtClean="0">
                <a:solidFill>
                  <a:schemeClr val="tx1"/>
                </a:solidFill>
                <a:latin typeface="Calibri"/>
                <a:cs typeface="Calibri"/>
              </a:rPr>
              <a:t> your comparison is based on; you may derive these comparison aspects from the criteria</a:t>
            </a:r>
          </a:p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endParaRPr lang="en-US" sz="2000" i="1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lang="en-US" sz="2000" i="1" dirty="0" smtClean="0">
                <a:solidFill>
                  <a:schemeClr val="tx1"/>
                </a:solidFill>
                <a:latin typeface="Calibri"/>
                <a:cs typeface="Calibri"/>
              </a:rPr>
              <a:t>Use </a:t>
            </a:r>
            <a:r>
              <a:rPr lang="en-US" sz="2000" i="1" dirty="0" smtClean="0">
                <a:solidFill>
                  <a:schemeClr val="tx1"/>
                </a:solidFill>
                <a:latin typeface="Calibri"/>
                <a:cs typeface="Calibri"/>
              </a:rPr>
              <a:t>appropriate means to </a:t>
            </a:r>
            <a:r>
              <a:rPr lang="en-US" sz="2000" b="1" i="1" dirty="0" smtClean="0">
                <a:solidFill>
                  <a:schemeClr val="tx1"/>
                </a:solidFill>
                <a:latin typeface="Calibri"/>
                <a:cs typeface="Calibri"/>
              </a:rPr>
              <a:t>visualize</a:t>
            </a:r>
            <a:r>
              <a:rPr lang="en-US" sz="2000" i="1" dirty="0" smtClean="0">
                <a:solidFill>
                  <a:schemeClr val="tx1"/>
                </a:solidFill>
                <a:latin typeface="Calibri"/>
                <a:cs typeface="Calibri"/>
              </a:rPr>
              <a:t> the comparison such as a </a:t>
            </a:r>
            <a:r>
              <a:rPr lang="en-US" sz="2000" b="1" i="1" dirty="0" smtClean="0">
                <a:solidFill>
                  <a:schemeClr val="tx1"/>
                </a:solidFill>
                <a:latin typeface="Calibri"/>
                <a:cs typeface="Calibri"/>
              </a:rPr>
              <a:t>matrix</a:t>
            </a:r>
            <a:endParaRPr lang="en-US" sz="2000" b="1" i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7178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Example</a:t>
            </a:r>
            <a:endParaRPr lang="en-US" dirty="0"/>
          </a:p>
        </p:txBody>
      </p:sp>
      <p:pic>
        <p:nvPicPr>
          <p:cNvPr id="2" name="Picture 1" descr="Screen Shot 2014-10-15 at 08.47.44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052736"/>
            <a:ext cx="7465790" cy="518457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64194" y="6505599"/>
            <a:ext cx="55201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Aceto</a:t>
            </a:r>
            <a:r>
              <a:rPr lang="en-US" sz="1400" dirty="0" smtClean="0"/>
              <a:t> et al.: Cloud Monitoring</a:t>
            </a:r>
            <a:r>
              <a:rPr lang="en-US" sz="1400" dirty="0"/>
              <a:t>: A Survey, Computer Networks, 2013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72200" y="4026550"/>
            <a:ext cx="3100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?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80312" y="3645024"/>
            <a:ext cx="3100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?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23928" y="5106670"/>
            <a:ext cx="3100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?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76256" y="5106670"/>
            <a:ext cx="3100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?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632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Issues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Examples: cross</a:t>
            </a:r>
            <a:r>
              <a:rPr lang="en-US" i="1" dirty="0"/>
              <a:t>-layer monitoring, </a:t>
            </a:r>
            <a:r>
              <a:rPr lang="en-US" i="1" dirty="0" smtClean="0"/>
              <a:t>cross</a:t>
            </a:r>
            <a:r>
              <a:rPr lang="en-US" i="1" dirty="0"/>
              <a:t>-domain </a:t>
            </a:r>
            <a:r>
              <a:rPr lang="en-US" i="1" dirty="0" smtClean="0"/>
              <a:t>monitoring </a:t>
            </a:r>
            <a:r>
              <a:rPr lang="en-US" i="1" dirty="0"/>
              <a:t>(</a:t>
            </a:r>
            <a:r>
              <a:rPr lang="en-US" i="1" dirty="0" smtClean="0"/>
              <a:t>federated </a:t>
            </a:r>
            <a:r>
              <a:rPr lang="en-US" i="1" dirty="0"/>
              <a:t>Clouds, h</a:t>
            </a:r>
            <a:r>
              <a:rPr lang="en-US" i="1" dirty="0" smtClean="0"/>
              <a:t>ybrid Clouds</a:t>
            </a:r>
            <a:r>
              <a:rPr lang="en-US" i="1" dirty="0"/>
              <a:t>, multi-tenancy </a:t>
            </a:r>
            <a:r>
              <a:rPr lang="en-US" i="1" dirty="0" smtClean="0"/>
              <a:t>services</a:t>
            </a:r>
            <a:r>
              <a:rPr lang="en-US" i="1" dirty="0"/>
              <a:t>), </a:t>
            </a:r>
            <a:r>
              <a:rPr lang="en-US" i="1" dirty="0" smtClean="0"/>
              <a:t>energy </a:t>
            </a:r>
            <a:r>
              <a:rPr lang="en-US" i="1" dirty="0"/>
              <a:t>and cost efficient </a:t>
            </a:r>
            <a:r>
              <a:rPr lang="en-US" i="1" dirty="0" smtClean="0"/>
              <a:t>monitoring</a:t>
            </a:r>
          </a:p>
          <a:p>
            <a:endParaRPr lang="en-US" dirty="0"/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2915816" y="3429000"/>
            <a:ext cx="5544616" cy="2520280"/>
          </a:xfrm>
          <a:prstGeom prst="wedgeRoundRectCallout">
            <a:avLst>
              <a:gd name="adj1" fmla="val -43756"/>
              <a:gd name="adj2" fmla="val -7931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kumimoji="0" lang="en-US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What open</a:t>
            </a:r>
            <a:r>
              <a:rPr kumimoji="0" lang="en-US" sz="20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 issues do exist in terms of (partly) </a:t>
            </a:r>
            <a:r>
              <a:rPr kumimoji="0" lang="en-US" sz="20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unsolved problems</a:t>
            </a:r>
            <a:r>
              <a:rPr kumimoji="0" lang="en-US" sz="20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, and </a:t>
            </a:r>
            <a:r>
              <a:rPr kumimoji="0" lang="en-US" sz="20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other deficiencies </a:t>
            </a:r>
            <a:r>
              <a:rPr kumimoji="0" lang="en-US" sz="20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of the existing approaches?</a:t>
            </a:r>
            <a:endParaRPr lang="en-US" sz="2000" i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5272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&amp; Outlook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2915816" y="2996952"/>
            <a:ext cx="5544616" cy="3312368"/>
          </a:xfrm>
          <a:prstGeom prst="wedgeRoundRectCallout">
            <a:avLst>
              <a:gd name="adj1" fmla="val -43756"/>
              <a:gd name="adj2" fmla="val -7931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lang="en-US" sz="2000" i="1" dirty="0" smtClean="0">
                <a:solidFill>
                  <a:schemeClr val="tx1"/>
                </a:solidFill>
                <a:latin typeface="Calibri"/>
                <a:cs typeface="Calibri"/>
              </a:rPr>
              <a:t>What might be the </a:t>
            </a:r>
            <a:r>
              <a:rPr lang="en-US" sz="2000" b="1" i="1" dirty="0" smtClean="0">
                <a:solidFill>
                  <a:schemeClr val="tx1"/>
                </a:solidFill>
                <a:latin typeface="Calibri"/>
                <a:cs typeface="Calibri"/>
              </a:rPr>
              <a:t>reasons</a:t>
            </a:r>
            <a:r>
              <a:rPr lang="en-US" sz="2000" i="1" dirty="0" smtClean="0">
                <a:solidFill>
                  <a:schemeClr val="tx1"/>
                </a:solidFill>
                <a:latin typeface="Calibri"/>
                <a:cs typeface="Calibri"/>
              </a:rPr>
              <a:t> for the open issues?</a:t>
            </a:r>
          </a:p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endParaRPr lang="en-US" sz="2000" i="1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lang="en-US" sz="2000" i="1" dirty="0" smtClean="0">
                <a:solidFill>
                  <a:schemeClr val="tx1"/>
                </a:solidFill>
                <a:latin typeface="Calibri"/>
                <a:cs typeface="Calibri"/>
              </a:rPr>
              <a:t>What </a:t>
            </a:r>
            <a:r>
              <a:rPr lang="en-US" sz="2000" b="1" i="1" dirty="0" smtClean="0">
                <a:solidFill>
                  <a:schemeClr val="tx1"/>
                </a:solidFill>
                <a:latin typeface="Calibri"/>
                <a:cs typeface="Calibri"/>
              </a:rPr>
              <a:t>solution proposals </a:t>
            </a:r>
            <a:r>
              <a:rPr lang="en-US" sz="2000" i="1" dirty="0" smtClean="0">
                <a:solidFill>
                  <a:schemeClr val="tx1"/>
                </a:solidFill>
                <a:latin typeface="Calibri"/>
                <a:cs typeface="Calibri"/>
              </a:rPr>
              <a:t>can you make to improve the situation (State of the Art)?</a:t>
            </a:r>
            <a:endParaRPr kumimoji="0" lang="en-US" sz="20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/>
              <a:cs typeface="Calibri"/>
            </a:endParaRPr>
          </a:p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endParaRPr lang="en-US" sz="2000" i="1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lang="en-US" sz="2000" i="1" dirty="0" smtClean="0">
                <a:solidFill>
                  <a:schemeClr val="tx1"/>
                </a:solidFill>
                <a:latin typeface="Calibri"/>
                <a:cs typeface="Calibri"/>
              </a:rPr>
              <a:t>What about </a:t>
            </a:r>
            <a:r>
              <a:rPr lang="en-US" sz="2000" b="1" i="1" dirty="0" smtClean="0">
                <a:solidFill>
                  <a:schemeClr val="tx1"/>
                </a:solidFill>
                <a:latin typeface="Calibri"/>
                <a:cs typeface="Calibri"/>
              </a:rPr>
              <a:t>combining</a:t>
            </a:r>
            <a:r>
              <a:rPr lang="en-US" sz="2000" i="1" dirty="0" smtClean="0">
                <a:solidFill>
                  <a:schemeClr val="tx1"/>
                </a:solidFill>
                <a:latin typeface="Calibri"/>
                <a:cs typeface="Calibri"/>
              </a:rPr>
              <a:t> some of the existing approaches to overcome open issues?</a:t>
            </a:r>
          </a:p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endParaRPr lang="en-US" sz="2000" i="1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lang="en-US" sz="2000" i="1" dirty="0" smtClean="0">
                <a:solidFill>
                  <a:schemeClr val="tx1"/>
                </a:solidFill>
                <a:latin typeface="Calibri"/>
                <a:cs typeface="Calibri"/>
              </a:rPr>
              <a:t>…</a:t>
            </a:r>
            <a:endParaRPr lang="en-US" sz="2000" i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2199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554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IAAS_Master2_Lectures">
  <a:themeElements>
    <a:clrScheme name="IAAS 2.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Verdana Ref"/>
        <a:ea typeface=""/>
        <a:cs typeface=""/>
      </a:majorFont>
      <a:minorFont>
        <a:latin typeface="Verdana Ref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 Ref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 Ref" pitchFamily="34" charset="0"/>
          </a:defRPr>
        </a:defPPr>
      </a:lstStyle>
    </a:lnDef>
  </a:objectDefaults>
  <a:extraClrSchemeLst>
    <a:extraClrScheme>
      <a:clrScheme name="Default Design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IAAS_Master2_Lectures</Template>
  <TotalTime>352</TotalTime>
  <Words>317</Words>
  <Application>Microsoft Office PowerPoint</Application>
  <PresentationFormat>On-screen Show (4:3)</PresentationFormat>
  <Paragraphs>74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Verdana Ref</vt:lpstr>
      <vt:lpstr>Wingdings</vt:lpstr>
      <vt:lpstr>IAAS_Master2_Lectures</vt:lpstr>
      <vt:lpstr>The Title</vt:lpstr>
      <vt:lpstr>Outline</vt:lpstr>
      <vt:lpstr>Problem Statement</vt:lpstr>
      <vt:lpstr>Existing Approaches</vt:lpstr>
      <vt:lpstr>Comparison</vt:lpstr>
      <vt:lpstr>Comparison Example</vt:lpstr>
      <vt:lpstr>Open Issues</vt:lpstr>
      <vt:lpstr>Discussion &amp; Outlook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wettinjs</dc:creator>
  <cp:lastModifiedBy>andrikvs</cp:lastModifiedBy>
  <cp:revision>73</cp:revision>
  <dcterms:created xsi:type="dcterms:W3CDTF">2013-07-24T06:14:18Z</dcterms:created>
  <dcterms:modified xsi:type="dcterms:W3CDTF">2014-10-15T09:53:41Z</dcterms:modified>
</cp:coreProperties>
</file>